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2" d="100"/>
          <a:sy n="72" d="100"/>
        </p:scale>
        <p:origin x="1506" y="6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/>
          <p:cNvGrpSpPr/>
          <p:nvPr/>
        </p:nvGrpSpPr>
        <p:grpSpPr>
          <a:xfrm>
            <a:off x="-382404" y="0"/>
            <a:ext cx="9932332" cy="6858000"/>
            <a:chOff x="-382404" y="0"/>
            <a:chExt cx="9932332" cy="6858000"/>
          </a:xfrm>
        </p:grpSpPr>
        <p:grpSp>
          <p:nvGrpSpPr>
            <p:cNvPr id="44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70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115" name="Rectangle 11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6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7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1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85" name="Rectangle 8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Rectangle 8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4" name="Rectangle 11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3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78" name="Rectangle 77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" name="Rectangle 78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" name="Rectangle 8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5" name="Rectangle 74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5" name="Freeform 44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 47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reeform 50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reeform 51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Hexagon 52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Hexagon 53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Hexagon 54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Hexagon 55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Hexagon 56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Freeform 57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Hexagon 58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Hexagon 60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Hexagon 61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Hexagon 62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Hexagon 63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Hexagon 64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Hexagon 65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Hexagon 66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Freeform 67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Freeform 68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Rectangle 45"/>
          <p:cNvSpPr/>
          <p:nvPr/>
        </p:nvSpPr>
        <p:spPr>
          <a:xfrm>
            <a:off x="4561242" y="-21511"/>
            <a:ext cx="3679116" cy="6271840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4649096" y="-21511"/>
            <a:ext cx="3505200" cy="23128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33365" y="2708476"/>
            <a:ext cx="3313355" cy="1702160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33365" y="4421080"/>
            <a:ext cx="3309803" cy="1260629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42424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738744" y="1516828"/>
            <a:ext cx="2133600" cy="750981"/>
          </a:xfrm>
        </p:spPr>
        <p:txBody>
          <a:bodyPr anchor="b"/>
          <a:lstStyle>
            <a:lvl1pPr algn="l">
              <a:defRPr sz="2400"/>
            </a:lvl1pPr>
          </a:lstStyle>
          <a:p>
            <a:fld id="{F7B9317C-2FD0-478D-8A11-929564FDB3AB}" type="datetimeFigureOut">
              <a:rPr lang="en-AU" smtClean="0"/>
              <a:t>29/06/2022</a:t>
            </a:fld>
            <a:endParaRPr lang="en-AU"/>
          </a:p>
        </p:txBody>
      </p:sp>
      <p:sp>
        <p:nvSpPr>
          <p:cNvPr id="50" name="Rectangle 49"/>
          <p:cNvSpPr/>
          <p:nvPr/>
        </p:nvSpPr>
        <p:spPr>
          <a:xfrm>
            <a:off x="4650889" y="6088284"/>
            <a:ext cx="35052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03520" y="5719966"/>
            <a:ext cx="2831592" cy="365125"/>
          </a:xfrm>
        </p:spPr>
        <p:txBody>
          <a:bodyPr>
            <a:norm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649096" y="5719966"/>
            <a:ext cx="643666" cy="36512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89AAE346-E892-4B89-9E21-5EFACC49A3A1}" type="slidenum">
              <a:rPr lang="en-AU" smtClean="0"/>
              <a:t>‹#›</a:t>
            </a:fld>
            <a:endParaRPr lang="en-AU"/>
          </a:p>
        </p:txBody>
      </p:sp>
      <p:sp>
        <p:nvSpPr>
          <p:cNvPr id="89" name="Rectangle 88"/>
          <p:cNvSpPr/>
          <p:nvPr/>
        </p:nvSpPr>
        <p:spPr>
          <a:xfrm>
            <a:off x="4650889" y="6088284"/>
            <a:ext cx="35052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B9317C-2FD0-478D-8A11-929564FDB3AB}" type="datetimeFigureOut">
              <a:rPr lang="en-AU" smtClean="0"/>
              <a:t>29/06/2022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AE346-E892-4B89-9E21-5EFACC49A3A1}" type="slidenum">
              <a:rPr lang="en-AU" smtClean="0"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030147"/>
            <a:ext cx="1484453" cy="4780344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53296" y="1030147"/>
            <a:ext cx="5423704" cy="47803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B9317C-2FD0-478D-8A11-929564FDB3AB}" type="datetimeFigureOut">
              <a:rPr lang="en-AU" smtClean="0"/>
              <a:t>29/06/2022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AE346-E892-4B89-9E21-5EFACC49A3A1}" type="slidenum">
              <a:rPr lang="en-AU" smtClean="0"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B9317C-2FD0-478D-8A11-929564FDB3AB}" type="datetimeFigureOut">
              <a:rPr lang="en-AU" smtClean="0"/>
              <a:t>29/06/2022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AE346-E892-4B89-9E21-5EFACC49A3A1}" type="slidenum">
              <a:rPr lang="en-AU" smtClean="0"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8645" y="2900829"/>
            <a:ext cx="6637468" cy="1362075"/>
          </a:xfrm>
        </p:spPr>
        <p:txBody>
          <a:bodyPr anchor="b"/>
          <a:lstStyle>
            <a:lvl1pPr algn="l">
              <a:defRPr sz="4000" b="0" cap="none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8645" y="4267200"/>
            <a:ext cx="6637467" cy="1520413"/>
          </a:xfrm>
        </p:spPr>
        <p:txBody>
          <a:bodyPr anchor="t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B9317C-2FD0-478D-8A11-929564FDB3AB}" type="datetimeFigureOut">
              <a:rPr lang="en-AU" smtClean="0"/>
              <a:t>29/06/2022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AE346-E892-4B89-9E21-5EFACC49A3A1}" type="slidenum">
              <a:rPr lang="en-AU" smtClean="0"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B9317C-2FD0-478D-8A11-929564FDB3AB}" type="datetimeFigureOut">
              <a:rPr lang="en-AU" smtClean="0"/>
              <a:t>29/06/2022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AE346-E892-4B89-9E21-5EFACC49A3A1}" type="slidenum">
              <a:rPr lang="en-AU" smtClean="0"/>
              <a:t>‹#›</a:t>
            </a:fld>
            <a:endParaRPr lang="en-AU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1042416" y="2313432"/>
            <a:ext cx="3419856" cy="34930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2313431"/>
            <a:ext cx="3419856" cy="34930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12111" y="2316009"/>
            <a:ext cx="3057148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1721" y="2974694"/>
            <a:ext cx="3419856" cy="283579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1837" y="2316010"/>
            <a:ext cx="3055717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152" y="2974694"/>
            <a:ext cx="3419856" cy="283579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B9317C-2FD0-478D-8A11-929564FDB3AB}" type="datetimeFigureOut">
              <a:rPr lang="en-AU" smtClean="0"/>
              <a:t>29/06/2022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AE346-E892-4B89-9E21-5EFACC49A3A1}" type="slidenum">
              <a:rPr lang="en-AU" smtClean="0"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B9317C-2FD0-478D-8A11-929564FDB3AB}" type="datetimeFigureOut">
              <a:rPr lang="en-AU" smtClean="0"/>
              <a:t>29/06/2022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AE346-E892-4B89-9E21-5EFACC49A3A1}" type="slidenum">
              <a:rPr lang="en-AU" smtClean="0"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B9317C-2FD0-478D-8A11-929564FDB3AB}" type="datetimeFigureOut">
              <a:rPr lang="en-AU" smtClean="0"/>
              <a:t>29/06/2022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AE346-E892-4B89-9E21-5EFACC49A3A1}" type="slidenum">
              <a:rPr lang="en-AU" smtClean="0"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-382404" y="0"/>
            <a:ext cx="9932332" cy="6858000"/>
            <a:chOff x="-382404" y="0"/>
            <a:chExt cx="9932332" cy="6858000"/>
          </a:xfrm>
        </p:grpSpPr>
        <p:grpSp>
          <p:nvGrpSpPr>
            <p:cNvPr id="45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72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84" name="Rectangle 8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5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3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81" name="Rectangle 8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" name="Rectangle 8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" name="Rectangle 8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4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78" name="Rectangle 77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" name="Rectangle 78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" name="Rectangle 7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5" name="Rectangle 74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7" name="Freeform 46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 47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reeform 49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reeform 50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Hexagon 51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Hexagon 52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Hexagon 53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Hexagon 54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Hexagon 55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Freeform 58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Hexagon 61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Hexagon 62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Hexagon 63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Hexagon 64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Hexagon 65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Hexagon 66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Hexagon 67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Hexagon 68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Freeform 69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Freeform 70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Rectangle 45"/>
          <p:cNvSpPr/>
          <p:nvPr/>
        </p:nvSpPr>
        <p:spPr>
          <a:xfrm>
            <a:off x="4561242" y="-21511"/>
            <a:ext cx="3679116" cy="6271840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4649096" y="-21510"/>
            <a:ext cx="3505200" cy="6239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B9317C-2FD0-478D-8A11-929564FDB3AB}" type="datetimeFigureOut">
              <a:rPr lang="en-AU" smtClean="0"/>
              <a:t>29/06/2022</a:t>
            </a:fld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AE346-E892-4B89-9E21-5EFACC49A3A1}" type="slidenum">
              <a:rPr lang="en-AU" smtClean="0"/>
              <a:t>‹#›</a:t>
            </a:fld>
            <a:endParaRPr lang="en-AU"/>
          </a:p>
        </p:txBody>
      </p:sp>
      <p:sp>
        <p:nvSpPr>
          <p:cNvPr id="58" name="Rectangle 57"/>
          <p:cNvSpPr/>
          <p:nvPr/>
        </p:nvSpPr>
        <p:spPr>
          <a:xfrm>
            <a:off x="905571" y="601883"/>
            <a:ext cx="3562257" cy="564844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5894" y="856527"/>
            <a:ext cx="3090440" cy="5150734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1" name="Rectangle 60"/>
          <p:cNvSpPr/>
          <p:nvPr/>
        </p:nvSpPr>
        <p:spPr>
          <a:xfrm>
            <a:off x="4650889" y="6088284"/>
            <a:ext cx="35052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641448" y="5724835"/>
            <a:ext cx="3493664" cy="365125"/>
          </a:xfrm>
        </p:spPr>
        <p:txBody>
          <a:bodyPr>
            <a:normAutofit/>
          </a:bodyPr>
          <a:lstStyle/>
          <a:p>
            <a:endParaRPr lang="en-A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9833" y="2657434"/>
            <a:ext cx="3304572" cy="1463153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36592" y="4136994"/>
            <a:ext cx="3298784" cy="1517904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42424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-382404" y="0"/>
            <a:ext cx="9932332" cy="6858000"/>
            <a:chOff x="-382404" y="0"/>
            <a:chExt cx="9932332" cy="6858000"/>
          </a:xfrm>
        </p:grpSpPr>
        <p:grpSp>
          <p:nvGrpSpPr>
            <p:cNvPr id="45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75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87" name="Rectangle 86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8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9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6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84" name="Rectangle 8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5" name="Rectangle 8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Rectangle 8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7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81" name="Rectangle 8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" name="Rectangle 8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" name="Rectangle 8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8" name="Rectangle 77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6" name="Freeform 45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 46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 47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reeform 49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Hexagon 50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Hexagon 51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Hexagon 60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Hexagon 61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Freeform 62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Hexagon 63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Hexagon 64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Hexagon 65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Hexagon 66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Hexagon 67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Hexagon 68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Hexagon 69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Hexagon 70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Hexagon 71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 72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Freeform 73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4" name="Rectangle 93"/>
          <p:cNvSpPr/>
          <p:nvPr/>
        </p:nvSpPr>
        <p:spPr>
          <a:xfrm>
            <a:off x="4561242" y="-21511"/>
            <a:ext cx="3679116" cy="6271840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4649096" y="-21510"/>
            <a:ext cx="3505200" cy="6239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905571" y="601883"/>
            <a:ext cx="3562257" cy="5648445"/>
          </a:xfrm>
          <a:prstGeom prst="rect">
            <a:avLst/>
          </a:prstGeom>
          <a:solidFill>
            <a:srgbClr val="FFFFFF"/>
          </a:solidFill>
          <a:ln w="3175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4650889" y="6088284"/>
            <a:ext cx="35052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4424" y="2660904"/>
            <a:ext cx="3300984" cy="146304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005208" y="693795"/>
            <a:ext cx="3359623" cy="5468112"/>
          </a:xfrm>
        </p:spPr>
        <p:txBody>
          <a:bodyPr/>
          <a:lstStyle>
            <a:lvl1pPr marL="0" indent="0">
              <a:buNone/>
              <a:defRPr sz="3200">
                <a:solidFill>
                  <a:schemeClr val="accent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34630" y="4133088"/>
            <a:ext cx="3300573" cy="1519561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42424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B9317C-2FD0-478D-8A11-929564FDB3AB}" type="datetimeFigureOut">
              <a:rPr lang="en-AU" smtClean="0"/>
              <a:t>29/06/2022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641448" y="5724835"/>
            <a:ext cx="3493664" cy="365125"/>
          </a:xfrm>
        </p:spPr>
        <p:txBody>
          <a:bodyPr>
            <a:normAutofit/>
          </a:bodyPr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AE346-E892-4B89-9E21-5EFACC49A3A1}" type="slidenum">
              <a:rPr lang="en-AU" smtClean="0"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/>
          <p:cNvGrpSpPr/>
          <p:nvPr/>
        </p:nvGrpSpPr>
        <p:grpSpPr>
          <a:xfrm>
            <a:off x="-304800" y="0"/>
            <a:ext cx="9932332" cy="6858000"/>
            <a:chOff x="-382404" y="0"/>
            <a:chExt cx="9932332" cy="6858000"/>
          </a:xfrm>
        </p:grpSpPr>
        <p:grpSp>
          <p:nvGrpSpPr>
            <p:cNvPr id="43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101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113" name="Rectangle 11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4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5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2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110" name="Rectangle 10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1" name="Rectangle 11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2" name="Rectangle 11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3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107" name="Rectangle 106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8" name="Rectangle 107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9" name="Rectangle 108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04" name="Rectangle 10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4" name="Freeform 43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reeform 44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reeform 45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 46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Hexagon 49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Hexagon 50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Hexagon 51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Hexagon 52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Hexagon 53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Freeform 54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Hexagon 55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Hexagon 56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Hexagon 57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Hexagon 58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Hexagon 94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Hexagon 95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Hexagon 96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Hexagon 97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Freeform 98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reeform 99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6" name="Rectangle 65"/>
          <p:cNvSpPr/>
          <p:nvPr/>
        </p:nvSpPr>
        <p:spPr>
          <a:xfrm>
            <a:off x="457200" y="333487"/>
            <a:ext cx="8229600" cy="618564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/>
          <p:cNvSpPr/>
          <p:nvPr/>
        </p:nvSpPr>
        <p:spPr>
          <a:xfrm>
            <a:off x="4561242" y="-21511"/>
            <a:ext cx="3679116" cy="699244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4649096" y="-21510"/>
            <a:ext cx="3505200" cy="6239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43490" y="1027664"/>
            <a:ext cx="7024744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3492" y="2323652"/>
            <a:ext cx="6777317" cy="35089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997388" y="22449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FEFEFE"/>
                </a:solidFill>
              </a:defRPr>
            </a:lvl1pPr>
          </a:lstStyle>
          <a:p>
            <a:fld id="{F7B9317C-2FD0-478D-8A11-929564FDB3AB}" type="datetimeFigureOut">
              <a:rPr lang="en-AU" smtClean="0"/>
              <a:t>29/06/2022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1448" y="5852160"/>
            <a:ext cx="35021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649096" y="224491"/>
            <a:ext cx="13321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EFEFE"/>
                </a:solidFill>
              </a:defRPr>
            </a:lvl1pPr>
          </a:lstStyle>
          <a:p>
            <a:fld id="{89AAE346-E892-4B89-9E21-5EFACC49A3A1}" type="slidenum">
              <a:rPr lang="en-AU" smtClean="0"/>
              <a:t>‹#›</a:t>
            </a:fld>
            <a:endParaRPr lang="en-A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0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27432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640080" indent="-27432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24712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325880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1517904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1719072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1920240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121408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16016" y="3789040"/>
            <a:ext cx="3313355" cy="1702160"/>
          </a:xfrm>
        </p:spPr>
        <p:txBody>
          <a:bodyPr>
            <a:normAutofit fontScale="90000"/>
          </a:bodyPr>
          <a:lstStyle/>
          <a:p>
            <a:pPr algn="ctr"/>
            <a:r>
              <a:rPr lang="en-AU" dirty="0">
                <a:solidFill>
                  <a:schemeClr val="accent1">
                    <a:lumMod val="50000"/>
                  </a:schemeClr>
                </a:solidFill>
              </a:rPr>
              <a:t>2022 Year 7 Science </a:t>
            </a:r>
            <a:br>
              <a:rPr lang="en-AU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AU" dirty="0">
                <a:solidFill>
                  <a:schemeClr val="accent1">
                    <a:lumMod val="50000"/>
                  </a:schemeClr>
                </a:solidFill>
              </a:rPr>
              <a:t>Classifications</a:t>
            </a:r>
            <a:br>
              <a:rPr lang="en-AU" dirty="0">
                <a:solidFill>
                  <a:schemeClr val="accent1">
                    <a:lumMod val="50000"/>
                  </a:schemeClr>
                </a:solidFill>
              </a:rPr>
            </a:br>
            <a:br>
              <a:rPr lang="en-AU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AU" b="1" dirty="0">
                <a:solidFill>
                  <a:schemeClr val="accent1">
                    <a:lumMod val="50000"/>
                  </a:schemeClr>
                </a:solidFill>
              </a:rPr>
              <a:t>Living vs Non-Living Things</a:t>
            </a:r>
          </a:p>
        </p:txBody>
      </p:sp>
    </p:spTree>
    <p:extLst>
      <p:ext uri="{BB962C8B-B14F-4D97-AF65-F5344CB8AC3E}">
        <p14:creationId xmlns:p14="http://schemas.microsoft.com/office/powerpoint/2010/main" val="41029564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AU" dirty="0">
                <a:solidFill>
                  <a:schemeClr val="accent1">
                    <a:lumMod val="50000"/>
                  </a:schemeClr>
                </a:solidFill>
              </a:rPr>
              <a:t>Living Things Criteria</a:t>
            </a:r>
            <a:br>
              <a:rPr lang="en-AU" dirty="0">
                <a:solidFill>
                  <a:schemeClr val="accent1">
                    <a:lumMod val="50000"/>
                  </a:schemeClr>
                </a:solidFill>
              </a:rPr>
            </a:br>
            <a:endParaRPr lang="en-AU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3492" y="2323652"/>
            <a:ext cx="6777317" cy="3985668"/>
          </a:xfrm>
        </p:spPr>
        <p:txBody>
          <a:bodyPr>
            <a:normAutofit fontScale="55000" lnSpcReduction="20000"/>
          </a:bodyPr>
          <a:lstStyle/>
          <a:p>
            <a:pPr marL="68580" indent="0">
              <a:buNone/>
            </a:pPr>
            <a:r>
              <a:rPr lang="en-AU" sz="3400" b="1" dirty="0">
                <a:solidFill>
                  <a:srgbClr val="FF0000"/>
                </a:solidFill>
              </a:rPr>
              <a:t>There are 8 criteria that distinguish if something is living or non-living, these include:</a:t>
            </a:r>
          </a:p>
          <a:p>
            <a:pPr marL="68580" indent="0">
              <a:buNone/>
            </a:pPr>
            <a:endParaRPr lang="en-AU" dirty="0"/>
          </a:p>
          <a:p>
            <a:r>
              <a:rPr lang="en-AU" sz="4500" b="1" dirty="0">
                <a:solidFill>
                  <a:srgbClr val="FF0000"/>
                </a:solidFill>
              </a:rPr>
              <a:t>M – Movement</a:t>
            </a:r>
          </a:p>
          <a:p>
            <a:r>
              <a:rPr lang="en-AU" sz="4500" b="1" dirty="0">
                <a:solidFill>
                  <a:srgbClr val="FF0000"/>
                </a:solidFill>
              </a:rPr>
              <a:t>R – Reproduce</a:t>
            </a:r>
          </a:p>
          <a:p>
            <a:r>
              <a:rPr lang="en-AU" sz="4500" b="1" dirty="0">
                <a:solidFill>
                  <a:srgbClr val="FF0000"/>
                </a:solidFill>
              </a:rPr>
              <a:t>N – Nutrient</a:t>
            </a:r>
          </a:p>
          <a:p>
            <a:r>
              <a:rPr lang="en-AU" sz="4500" b="1" dirty="0">
                <a:solidFill>
                  <a:srgbClr val="FF0000"/>
                </a:solidFill>
              </a:rPr>
              <a:t>G – Grow</a:t>
            </a:r>
          </a:p>
          <a:p>
            <a:r>
              <a:rPr lang="en-AU" sz="4500" b="1" dirty="0">
                <a:solidFill>
                  <a:srgbClr val="FF0000"/>
                </a:solidFill>
              </a:rPr>
              <a:t>R </a:t>
            </a:r>
            <a:r>
              <a:rPr lang="en-AU" sz="4500" b="1">
                <a:solidFill>
                  <a:srgbClr val="FF0000"/>
                </a:solidFill>
              </a:rPr>
              <a:t>- Respond</a:t>
            </a:r>
            <a:endParaRPr lang="en-AU" sz="4500" b="1" dirty="0">
              <a:solidFill>
                <a:srgbClr val="FF0000"/>
              </a:solidFill>
            </a:endParaRPr>
          </a:p>
          <a:p>
            <a:r>
              <a:rPr lang="en-AU" sz="4500" b="1" dirty="0">
                <a:solidFill>
                  <a:srgbClr val="FF0000"/>
                </a:solidFill>
              </a:rPr>
              <a:t>E – Exchange Gases</a:t>
            </a:r>
          </a:p>
          <a:p>
            <a:r>
              <a:rPr lang="en-AU" sz="4500" b="1" dirty="0">
                <a:solidFill>
                  <a:srgbClr val="FF0000"/>
                </a:solidFill>
              </a:rPr>
              <a:t>W – Waste</a:t>
            </a:r>
          </a:p>
          <a:p>
            <a:r>
              <a:rPr lang="en-AU" sz="4500" b="1" dirty="0">
                <a:solidFill>
                  <a:srgbClr val="FF0000"/>
                </a:solidFill>
              </a:rPr>
              <a:t>W- Water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3B869B-D2DC-DF0B-A856-2048B537DC74}"/>
              </a:ext>
            </a:extLst>
          </p:cNvPr>
          <p:cNvSpPr txBox="1"/>
          <p:nvPr/>
        </p:nvSpPr>
        <p:spPr>
          <a:xfrm>
            <a:off x="4716016" y="3933056"/>
            <a:ext cx="367240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AU" sz="3600" b="1" dirty="0">
                <a:solidFill>
                  <a:srgbClr val="FF0000"/>
                </a:solidFill>
              </a:rPr>
              <a:t>“MR N GREWW”</a:t>
            </a:r>
          </a:p>
        </p:txBody>
      </p:sp>
    </p:spTree>
    <p:extLst>
      <p:ext uri="{BB962C8B-B14F-4D97-AF65-F5344CB8AC3E}">
        <p14:creationId xmlns:p14="http://schemas.microsoft.com/office/powerpoint/2010/main" val="10418099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AU" dirty="0">
                <a:solidFill>
                  <a:schemeClr val="accent1">
                    <a:lumMod val="50000"/>
                  </a:schemeClr>
                </a:solidFill>
              </a:rPr>
              <a:t>“MR N GREWW”</a:t>
            </a:r>
            <a:br>
              <a:rPr lang="en-AU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AU" b="1" dirty="0">
                <a:solidFill>
                  <a:schemeClr val="accent1">
                    <a:lumMod val="50000"/>
                  </a:schemeClr>
                </a:solidFill>
              </a:rPr>
              <a:t>M is for Movement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5576" y="2858662"/>
            <a:ext cx="2448272" cy="3306642"/>
          </a:xfrm>
        </p:spPr>
        <p:txBody>
          <a:bodyPr>
            <a:normAutofit fontScale="25000" lnSpcReduction="20000"/>
          </a:bodyPr>
          <a:lstStyle/>
          <a:p>
            <a:pPr marL="68580" indent="0">
              <a:buNone/>
            </a:pPr>
            <a:r>
              <a:rPr lang="en-AU" sz="9600" b="1" dirty="0">
                <a:solidFill>
                  <a:srgbClr val="FF0000"/>
                </a:solidFill>
              </a:rPr>
              <a:t>If the object can move by itself </a:t>
            </a:r>
            <a:r>
              <a:rPr lang="en-AU" sz="9600" dirty="0"/>
              <a:t>it satisfies the first criteria!</a:t>
            </a:r>
          </a:p>
          <a:p>
            <a:pPr marL="68580" indent="0">
              <a:buNone/>
            </a:pPr>
            <a:endParaRPr lang="en-AU" sz="9600" dirty="0"/>
          </a:p>
          <a:p>
            <a:r>
              <a:rPr lang="en-AU" sz="9600" dirty="0"/>
              <a:t>Plants and animals can move by themselves </a:t>
            </a:r>
          </a:p>
          <a:p>
            <a:endParaRPr lang="en-AU" sz="3400" dirty="0"/>
          </a:p>
          <a:p>
            <a:endParaRPr lang="en-AU" sz="2000" dirty="0"/>
          </a:p>
          <a:p>
            <a:endParaRPr lang="en-AU" sz="2000" dirty="0"/>
          </a:p>
          <a:p>
            <a:endParaRPr lang="en-AU" sz="2000" dirty="0"/>
          </a:p>
          <a:p>
            <a:endParaRPr lang="en-AU" sz="2000" dirty="0"/>
          </a:p>
          <a:p>
            <a:endParaRPr lang="en-AU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C3DA22-2F43-EFE3-E942-4305DA4F91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4057" y="2996952"/>
            <a:ext cx="4937691" cy="2592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6075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>
                <a:solidFill>
                  <a:schemeClr val="accent1">
                    <a:lumMod val="50000"/>
                  </a:schemeClr>
                </a:solidFill>
              </a:rPr>
              <a:t>“MR N GREWW”</a:t>
            </a:r>
            <a:br>
              <a:rPr lang="en-AU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AU" b="1" dirty="0">
                <a:solidFill>
                  <a:schemeClr val="accent1">
                    <a:lumMod val="50000"/>
                  </a:schemeClr>
                </a:solidFill>
              </a:rPr>
              <a:t>R is for Reproduce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3492" y="2323652"/>
            <a:ext cx="6777317" cy="3985668"/>
          </a:xfrm>
        </p:spPr>
        <p:txBody>
          <a:bodyPr>
            <a:normAutofit lnSpcReduction="10000"/>
          </a:bodyPr>
          <a:lstStyle/>
          <a:p>
            <a:pPr marL="68580" indent="0">
              <a:buNone/>
            </a:pPr>
            <a:endParaRPr lang="en-AU" dirty="0"/>
          </a:p>
          <a:p>
            <a:pPr marL="68580" indent="0">
              <a:buNone/>
            </a:pPr>
            <a:endParaRPr lang="en-AU" dirty="0"/>
          </a:p>
          <a:p>
            <a:pPr marL="68580" indent="0">
              <a:buNone/>
            </a:pPr>
            <a:r>
              <a:rPr lang="en-AU" dirty="0"/>
              <a:t>Living things make new individuals that grow up to look like them.</a:t>
            </a:r>
          </a:p>
          <a:p>
            <a:pPr marL="68580" indent="0">
              <a:buNone/>
            </a:pPr>
            <a:r>
              <a:rPr lang="en-AU" b="1" dirty="0">
                <a:solidFill>
                  <a:srgbClr val="FF0000"/>
                </a:solidFill>
              </a:rPr>
              <a:t>Reproduction is the process by which living things produce offspring's.</a:t>
            </a:r>
          </a:p>
          <a:p>
            <a:pPr marL="68580" indent="0">
              <a:buNone/>
            </a:pPr>
            <a:endParaRPr lang="en-AU" dirty="0"/>
          </a:p>
          <a:p>
            <a:r>
              <a:rPr lang="en-AU" sz="2000" dirty="0"/>
              <a:t>Animals mate and produce </a:t>
            </a:r>
            <a:r>
              <a:rPr lang="en-AU" sz="2000" dirty="0" err="1"/>
              <a:t>offsprings</a:t>
            </a:r>
            <a:endParaRPr lang="en-AU" sz="2000" dirty="0"/>
          </a:p>
          <a:p>
            <a:r>
              <a:rPr lang="en-AU" sz="2000" dirty="0"/>
              <a:t>Plants produce seeds</a:t>
            </a:r>
          </a:p>
          <a:p>
            <a:r>
              <a:rPr lang="en-AU" sz="2000" dirty="0"/>
              <a:t>Bacteria dividing itself</a:t>
            </a:r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1027664"/>
            <a:ext cx="3285698" cy="17281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923035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AU" dirty="0">
                <a:solidFill>
                  <a:schemeClr val="accent1">
                    <a:lumMod val="50000"/>
                  </a:schemeClr>
                </a:solidFill>
              </a:rPr>
              <a:t>“MR N GREWW”</a:t>
            </a:r>
            <a:br>
              <a:rPr lang="en-AU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AU" b="1" dirty="0">
                <a:solidFill>
                  <a:schemeClr val="accent1">
                    <a:lumMod val="50000"/>
                  </a:schemeClr>
                </a:solidFill>
              </a:rPr>
              <a:t>N is for nutrients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3493" y="2492896"/>
            <a:ext cx="3960556" cy="3816424"/>
          </a:xfrm>
        </p:spPr>
        <p:txBody>
          <a:bodyPr>
            <a:normAutofit/>
          </a:bodyPr>
          <a:lstStyle/>
          <a:p>
            <a:pPr marL="68580" indent="0" algn="ctr">
              <a:buNone/>
            </a:pPr>
            <a:r>
              <a:rPr lang="en-AU" b="1" dirty="0">
                <a:solidFill>
                  <a:srgbClr val="FF0000"/>
                </a:solidFill>
              </a:rPr>
              <a:t>All living things need Nutrients to survive.</a:t>
            </a:r>
          </a:p>
          <a:p>
            <a:pPr marL="68580" indent="0">
              <a:buNone/>
            </a:pPr>
            <a:endParaRPr lang="en-AU" sz="800" dirty="0"/>
          </a:p>
          <a:p>
            <a:r>
              <a:rPr lang="en-AU" dirty="0"/>
              <a:t>Animals obtain nutrients by eating food and drinking</a:t>
            </a:r>
          </a:p>
          <a:p>
            <a:r>
              <a:rPr lang="en-AU" dirty="0"/>
              <a:t>Plants absorb nutrients through their roots</a:t>
            </a:r>
          </a:p>
          <a:p>
            <a:r>
              <a:rPr lang="en-AU" dirty="0"/>
              <a:t>Fungi feed on decaying organisms</a:t>
            </a:r>
          </a:p>
          <a:p>
            <a:endParaRPr lang="en-AU" dirty="0"/>
          </a:p>
          <a:p>
            <a:endParaRPr lang="en-AU" dirty="0"/>
          </a:p>
          <a:p>
            <a:endParaRPr lang="en-AU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4176252"/>
            <a:ext cx="2124224" cy="2124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6373" y="2323652"/>
            <a:ext cx="3203749" cy="2124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318406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AU" dirty="0">
                <a:solidFill>
                  <a:schemeClr val="accent1">
                    <a:lumMod val="50000"/>
                  </a:schemeClr>
                </a:solidFill>
              </a:rPr>
              <a:t>“MR N GREWW”</a:t>
            </a:r>
            <a:br>
              <a:rPr lang="en-AU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AU" b="1" dirty="0">
                <a:solidFill>
                  <a:schemeClr val="accent1">
                    <a:lumMod val="50000"/>
                  </a:schemeClr>
                </a:solidFill>
              </a:rPr>
              <a:t>G is for GROW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4126" y="2323652"/>
            <a:ext cx="3672408" cy="3985668"/>
          </a:xfrm>
        </p:spPr>
        <p:txBody>
          <a:bodyPr>
            <a:normAutofit/>
          </a:bodyPr>
          <a:lstStyle/>
          <a:p>
            <a:pPr marL="68580" indent="0">
              <a:buNone/>
            </a:pPr>
            <a:r>
              <a:rPr lang="en-AU" b="1" dirty="0">
                <a:solidFill>
                  <a:srgbClr val="FF0000"/>
                </a:solidFill>
              </a:rPr>
              <a:t>All living things grow. </a:t>
            </a:r>
            <a:r>
              <a:rPr lang="en-AU" dirty="0"/>
              <a:t>Get bigger! Develop!</a:t>
            </a:r>
          </a:p>
          <a:p>
            <a:pPr marL="68580" indent="0">
              <a:buNone/>
            </a:pPr>
            <a:endParaRPr lang="en-AU" dirty="0"/>
          </a:p>
          <a:p>
            <a:r>
              <a:rPr lang="en-AU" dirty="0"/>
              <a:t>Humans are born as babies and develop to adults</a:t>
            </a:r>
          </a:p>
          <a:p>
            <a:r>
              <a:rPr lang="en-AU" dirty="0"/>
              <a:t>Insects hatch from eggs as larva, then metamorphose into an adult</a:t>
            </a:r>
          </a:p>
          <a:p>
            <a:endParaRPr lang="en-AU" dirty="0"/>
          </a:p>
          <a:p>
            <a:endParaRPr lang="en-AU" dirty="0"/>
          </a:p>
          <a:p>
            <a:endParaRPr lang="en-AU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1794" y="3354555"/>
            <a:ext cx="3672408" cy="1923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684717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AU" dirty="0">
                <a:solidFill>
                  <a:schemeClr val="accent1">
                    <a:lumMod val="50000"/>
                  </a:schemeClr>
                </a:solidFill>
              </a:rPr>
              <a:t>“MR N GREWW”</a:t>
            </a:r>
            <a:br>
              <a:rPr lang="en-AU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AU" b="1" dirty="0">
                <a:solidFill>
                  <a:schemeClr val="accent1">
                    <a:lumMod val="50000"/>
                  </a:schemeClr>
                </a:solidFill>
              </a:rPr>
              <a:t>R is for Respond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7584" y="2348880"/>
            <a:ext cx="4104456" cy="3985668"/>
          </a:xfrm>
        </p:spPr>
        <p:txBody>
          <a:bodyPr>
            <a:normAutofit fontScale="92500"/>
          </a:bodyPr>
          <a:lstStyle/>
          <a:p>
            <a:pPr marL="68580" indent="0">
              <a:buNone/>
            </a:pPr>
            <a:r>
              <a:rPr lang="en-AU" b="1" dirty="0">
                <a:solidFill>
                  <a:srgbClr val="FF0000"/>
                </a:solidFill>
              </a:rPr>
              <a:t>All living things respond to stimuli or changes to an environment.</a:t>
            </a:r>
          </a:p>
          <a:p>
            <a:pPr marL="68580" indent="0">
              <a:buNone/>
            </a:pPr>
            <a:endParaRPr lang="en-AU" dirty="0"/>
          </a:p>
          <a:p>
            <a:r>
              <a:rPr lang="en-AU" dirty="0"/>
              <a:t>When you touch something hot you react</a:t>
            </a:r>
          </a:p>
          <a:p>
            <a:r>
              <a:rPr lang="en-AU" dirty="0"/>
              <a:t>When a predator chases an antelope, it runs</a:t>
            </a:r>
          </a:p>
          <a:p>
            <a:r>
              <a:rPr lang="en-AU" dirty="0"/>
              <a:t>When it is dark, the plant moves towards the sun</a:t>
            </a:r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6180" y="3073469"/>
            <a:ext cx="3541514" cy="25364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751055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>
                <a:solidFill>
                  <a:schemeClr val="accent1">
                    <a:lumMod val="50000"/>
                  </a:schemeClr>
                </a:solidFill>
              </a:rPr>
              <a:t>“MR N GREWW”</a:t>
            </a:r>
            <a:br>
              <a:rPr lang="en-AU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AU" b="1" dirty="0">
                <a:solidFill>
                  <a:schemeClr val="accent1">
                    <a:lumMod val="50000"/>
                  </a:schemeClr>
                </a:solidFill>
              </a:rPr>
              <a:t>E is for Exchange Gases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1446" y="2780928"/>
            <a:ext cx="7488832" cy="3456384"/>
          </a:xfrm>
        </p:spPr>
        <p:txBody>
          <a:bodyPr>
            <a:normAutofit fontScale="92500"/>
          </a:bodyPr>
          <a:lstStyle/>
          <a:p>
            <a:pPr marL="68580" indent="0">
              <a:buNone/>
            </a:pPr>
            <a:r>
              <a:rPr lang="en-AU" b="1" dirty="0">
                <a:solidFill>
                  <a:srgbClr val="FF0000"/>
                </a:solidFill>
              </a:rPr>
              <a:t>All living things can exchange gases within them.</a:t>
            </a:r>
          </a:p>
          <a:p>
            <a:pPr marL="68580" indent="0">
              <a:buNone/>
            </a:pPr>
            <a:endParaRPr lang="en-AU" dirty="0"/>
          </a:p>
          <a:p>
            <a:r>
              <a:rPr lang="en-AU" dirty="0"/>
              <a:t>When animals breathe, they take in oxygen and produce carbon dioxide</a:t>
            </a:r>
          </a:p>
          <a:p>
            <a:r>
              <a:rPr lang="en-AU" dirty="0"/>
              <a:t>Plants take in carbon dioxide and produce oxygen. But at night time plants also take in oxygen to produce carbon dioxide</a:t>
            </a:r>
          </a:p>
          <a:p>
            <a:r>
              <a:rPr lang="en-AU" dirty="0"/>
              <a:t>Water animals have gills to breathe through water</a:t>
            </a:r>
          </a:p>
          <a:p>
            <a:pPr marL="68580" indent="0">
              <a:buNone/>
            </a:pPr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248" y="771845"/>
            <a:ext cx="1217567" cy="14480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857184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AU" dirty="0">
                <a:solidFill>
                  <a:schemeClr val="accent1">
                    <a:lumMod val="50000"/>
                  </a:schemeClr>
                </a:solidFill>
              </a:rPr>
              <a:t>“MR N GREWW”</a:t>
            </a:r>
            <a:br>
              <a:rPr lang="en-AU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AU" b="1" dirty="0">
                <a:solidFill>
                  <a:schemeClr val="accent1">
                    <a:lumMod val="50000"/>
                  </a:schemeClr>
                </a:solidFill>
              </a:rPr>
              <a:t>W is for Wastes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3492" y="2323652"/>
            <a:ext cx="7344932" cy="3985668"/>
          </a:xfrm>
        </p:spPr>
        <p:txBody>
          <a:bodyPr>
            <a:normAutofit/>
          </a:bodyPr>
          <a:lstStyle/>
          <a:p>
            <a:pPr marL="68580" indent="0">
              <a:buNone/>
            </a:pPr>
            <a:r>
              <a:rPr lang="en-AU" b="1" dirty="0">
                <a:solidFill>
                  <a:srgbClr val="FF0000"/>
                </a:solidFill>
              </a:rPr>
              <a:t>All living things produce and get rid of wastes.</a:t>
            </a:r>
          </a:p>
          <a:p>
            <a:pPr marL="68580" indent="0">
              <a:buNone/>
            </a:pPr>
            <a:endParaRPr lang="en-AU" dirty="0"/>
          </a:p>
          <a:p>
            <a:r>
              <a:rPr lang="en-AU" sz="2000" dirty="0"/>
              <a:t>Animals take in food, water and air to fuel their bodies. Waste get produced. By exhaling, urinating or defecating our bodies get rid of wastes.</a:t>
            </a:r>
          </a:p>
          <a:p>
            <a:r>
              <a:rPr lang="en-AU" sz="2000" dirty="0"/>
              <a:t>Plants get rid of their wastes through their leaves</a:t>
            </a:r>
          </a:p>
          <a:p>
            <a:pPr marL="68580" indent="0">
              <a:buNone/>
            </a:pPr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4869160"/>
            <a:ext cx="2303634" cy="16011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104" y="4871120"/>
            <a:ext cx="2353444" cy="1568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212022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AU" dirty="0">
                <a:solidFill>
                  <a:schemeClr val="accent1">
                    <a:lumMod val="50000"/>
                  </a:schemeClr>
                </a:solidFill>
              </a:rPr>
              <a:t>“MR N GREWW”</a:t>
            </a:r>
            <a:br>
              <a:rPr lang="en-AU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AU" b="1" dirty="0">
                <a:solidFill>
                  <a:schemeClr val="accent1">
                    <a:lumMod val="50000"/>
                  </a:schemeClr>
                </a:solidFill>
              </a:rPr>
              <a:t>W is for Water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9456" y="2420888"/>
            <a:ext cx="4406600" cy="3985668"/>
          </a:xfrm>
        </p:spPr>
        <p:txBody>
          <a:bodyPr>
            <a:normAutofit/>
          </a:bodyPr>
          <a:lstStyle/>
          <a:p>
            <a:pPr marL="68580" indent="0">
              <a:buNone/>
            </a:pPr>
            <a:r>
              <a:rPr lang="en-AU" b="1" dirty="0">
                <a:solidFill>
                  <a:srgbClr val="FF0000"/>
                </a:solidFill>
              </a:rPr>
              <a:t>All living things need water.</a:t>
            </a:r>
          </a:p>
          <a:p>
            <a:pPr marL="68580" indent="0">
              <a:buNone/>
            </a:pPr>
            <a:endParaRPr lang="en-AU" dirty="0"/>
          </a:p>
          <a:p>
            <a:r>
              <a:rPr lang="en-AU" dirty="0"/>
              <a:t>It is required for many jobs</a:t>
            </a:r>
          </a:p>
          <a:p>
            <a:r>
              <a:rPr lang="en-AU" dirty="0"/>
              <a:t>Helps transport substances in our bodies</a:t>
            </a:r>
          </a:p>
          <a:p>
            <a:r>
              <a:rPr lang="en-AU" dirty="0"/>
              <a:t>Important for chemical reactions within the body</a:t>
            </a:r>
          </a:p>
          <a:p>
            <a:r>
              <a:rPr lang="en-AU" dirty="0"/>
              <a:t>Maintain temperature</a:t>
            </a:r>
          </a:p>
          <a:p>
            <a:pPr marL="68580" indent="0">
              <a:buNone/>
            </a:pPr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4262" y="3212976"/>
            <a:ext cx="3260282" cy="2172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753760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>
                <a:solidFill>
                  <a:schemeClr val="accent1">
                    <a:lumMod val="50000"/>
                  </a:schemeClr>
                </a:solidFill>
              </a:rPr>
              <a:t>Lets try this again</a:t>
            </a:r>
            <a:br>
              <a:rPr lang="en-AU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AU" dirty="0">
                <a:solidFill>
                  <a:schemeClr val="accent1">
                    <a:lumMod val="50000"/>
                  </a:schemeClr>
                </a:solidFill>
              </a:rPr>
              <a:t>Living or Non-Living?</a:t>
            </a:r>
            <a:br>
              <a:rPr lang="en-AU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AU" sz="3100" dirty="0">
                <a:solidFill>
                  <a:schemeClr val="accent1">
                    <a:lumMod val="50000"/>
                  </a:schemeClr>
                </a:solidFill>
              </a:rPr>
              <a:t>Doggo</a:t>
            </a:r>
            <a:endParaRPr lang="en-AU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15742" y="2060506"/>
            <a:ext cx="4536620" cy="4176805"/>
          </a:xfrm>
        </p:spPr>
        <p:txBody>
          <a:bodyPr>
            <a:normAutofit fontScale="92500" lnSpcReduction="10000"/>
          </a:bodyPr>
          <a:lstStyle/>
          <a:p>
            <a:pPr marL="68580" indent="0">
              <a:buNone/>
            </a:pPr>
            <a:r>
              <a:rPr lang="en-AU" dirty="0"/>
              <a:t>M- Move?</a:t>
            </a:r>
          </a:p>
          <a:p>
            <a:pPr marL="68580" indent="0">
              <a:buNone/>
            </a:pPr>
            <a:r>
              <a:rPr lang="en-AU" dirty="0"/>
              <a:t>R – Reproduce?</a:t>
            </a:r>
          </a:p>
          <a:p>
            <a:pPr marL="68580" indent="0">
              <a:buNone/>
            </a:pPr>
            <a:endParaRPr lang="en-AU" dirty="0"/>
          </a:p>
          <a:p>
            <a:pPr marL="68580" indent="0">
              <a:buNone/>
            </a:pPr>
            <a:r>
              <a:rPr lang="en-AU" dirty="0"/>
              <a:t>N –Nutrients?</a:t>
            </a:r>
            <a:br>
              <a:rPr lang="en-AU" dirty="0"/>
            </a:br>
            <a:br>
              <a:rPr lang="en-AU" dirty="0"/>
            </a:br>
            <a:r>
              <a:rPr lang="en-AU" dirty="0"/>
              <a:t>G – Grow?</a:t>
            </a:r>
          </a:p>
          <a:p>
            <a:pPr marL="68580" indent="0">
              <a:buNone/>
            </a:pPr>
            <a:r>
              <a:rPr lang="en-AU" dirty="0"/>
              <a:t>R – Respond?</a:t>
            </a:r>
            <a:br>
              <a:rPr lang="en-AU" dirty="0"/>
            </a:br>
            <a:r>
              <a:rPr lang="en-AU" dirty="0"/>
              <a:t>E – Exchange Gas?</a:t>
            </a:r>
            <a:br>
              <a:rPr lang="en-AU" dirty="0"/>
            </a:br>
            <a:r>
              <a:rPr lang="en-AU" dirty="0"/>
              <a:t>W – Waste?</a:t>
            </a:r>
            <a:br>
              <a:rPr lang="en-AU" dirty="0"/>
            </a:br>
            <a:r>
              <a:rPr lang="en-AU" dirty="0"/>
              <a:t>W- Water?</a:t>
            </a:r>
            <a:br>
              <a:rPr lang="en-AU" dirty="0"/>
            </a:br>
            <a:endParaRPr lang="en-AU" dirty="0"/>
          </a:p>
          <a:p>
            <a:pPr marL="68580" indent="0">
              <a:buNone/>
            </a:pPr>
            <a:r>
              <a:rPr lang="en-AU" dirty="0"/>
              <a:t>So is it Living?</a:t>
            </a:r>
          </a:p>
          <a:p>
            <a:pPr marL="68580" indent="0">
              <a:buNone/>
            </a:pPr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420888"/>
            <a:ext cx="3236256" cy="17529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309263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loud 5">
            <a:extLst>
              <a:ext uri="{FF2B5EF4-FFF2-40B4-BE49-F238E27FC236}">
                <a16:creationId xmlns:a16="http://schemas.microsoft.com/office/drawing/2014/main" id="{8184566A-EF7F-E828-02E3-B545809752FB}"/>
              </a:ext>
            </a:extLst>
          </p:cNvPr>
          <p:cNvSpPr/>
          <p:nvPr/>
        </p:nvSpPr>
        <p:spPr>
          <a:xfrm>
            <a:off x="2771800" y="2492896"/>
            <a:ext cx="2880320" cy="2088232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000" b="1" u="sng" dirty="0"/>
              <a:t>Brainstorm:</a:t>
            </a:r>
          </a:p>
          <a:p>
            <a:pPr algn="ctr"/>
            <a:r>
              <a:rPr lang="en-AU" sz="2000" b="1" dirty="0"/>
              <a:t>How do know if something is living? </a:t>
            </a:r>
          </a:p>
        </p:txBody>
      </p:sp>
    </p:spTree>
    <p:extLst>
      <p:ext uri="{BB962C8B-B14F-4D97-AF65-F5344CB8AC3E}">
        <p14:creationId xmlns:p14="http://schemas.microsoft.com/office/powerpoint/2010/main" val="16631243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>
                <a:solidFill>
                  <a:schemeClr val="accent1">
                    <a:lumMod val="50000"/>
                  </a:schemeClr>
                </a:solidFill>
              </a:rPr>
              <a:t>Lets try this again</a:t>
            </a:r>
            <a:br>
              <a:rPr lang="en-AU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AU" dirty="0">
                <a:solidFill>
                  <a:schemeClr val="accent1">
                    <a:lumMod val="50000"/>
                  </a:schemeClr>
                </a:solidFill>
              </a:rPr>
              <a:t>Living or Non-Living?</a:t>
            </a:r>
            <a:br>
              <a:rPr lang="en-AU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AU" sz="3100" dirty="0">
                <a:solidFill>
                  <a:schemeClr val="accent1">
                    <a:lumMod val="50000"/>
                  </a:schemeClr>
                </a:solidFill>
              </a:rPr>
              <a:t>Doggo</a:t>
            </a:r>
            <a:endParaRPr lang="en-AU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15742" y="2060506"/>
            <a:ext cx="4536620" cy="4176805"/>
          </a:xfrm>
        </p:spPr>
        <p:txBody>
          <a:bodyPr>
            <a:normAutofit fontScale="92500" lnSpcReduction="10000"/>
          </a:bodyPr>
          <a:lstStyle/>
          <a:p>
            <a:pPr marL="68580" indent="0">
              <a:buNone/>
            </a:pPr>
            <a:r>
              <a:rPr lang="en-AU" dirty="0"/>
              <a:t>M- Move?		</a:t>
            </a:r>
            <a:r>
              <a:rPr lang="en-AU" dirty="0">
                <a:solidFill>
                  <a:srgbClr val="FF0000"/>
                </a:solidFill>
              </a:rPr>
              <a:t>YES</a:t>
            </a:r>
          </a:p>
          <a:p>
            <a:pPr marL="68580" indent="0">
              <a:buNone/>
            </a:pPr>
            <a:r>
              <a:rPr lang="en-AU" dirty="0"/>
              <a:t>R – Reproduce?	</a:t>
            </a:r>
            <a:r>
              <a:rPr lang="en-AU" dirty="0">
                <a:solidFill>
                  <a:srgbClr val="FF0000"/>
                </a:solidFill>
              </a:rPr>
              <a:t>YES</a:t>
            </a:r>
          </a:p>
          <a:p>
            <a:pPr marL="68580" indent="0">
              <a:buNone/>
            </a:pPr>
            <a:endParaRPr lang="en-AU" dirty="0"/>
          </a:p>
          <a:p>
            <a:pPr marL="68580" indent="0">
              <a:buNone/>
            </a:pPr>
            <a:r>
              <a:rPr lang="en-AU" dirty="0"/>
              <a:t>N –Nutrients?		</a:t>
            </a:r>
            <a:r>
              <a:rPr lang="en-AU" dirty="0">
                <a:solidFill>
                  <a:srgbClr val="FF0000"/>
                </a:solidFill>
              </a:rPr>
              <a:t>YES</a:t>
            </a:r>
            <a:br>
              <a:rPr lang="en-AU" dirty="0"/>
            </a:br>
            <a:br>
              <a:rPr lang="en-AU" dirty="0"/>
            </a:br>
            <a:r>
              <a:rPr lang="en-AU" dirty="0"/>
              <a:t>G – Grow?		</a:t>
            </a:r>
            <a:r>
              <a:rPr lang="en-AU" dirty="0">
                <a:solidFill>
                  <a:srgbClr val="FF0000"/>
                </a:solidFill>
              </a:rPr>
              <a:t>YES</a:t>
            </a:r>
          </a:p>
          <a:p>
            <a:pPr marL="68580" indent="0">
              <a:buNone/>
            </a:pPr>
            <a:r>
              <a:rPr lang="en-AU" dirty="0"/>
              <a:t>R – Respond?	</a:t>
            </a:r>
            <a:r>
              <a:rPr lang="en-AU" dirty="0">
                <a:solidFill>
                  <a:srgbClr val="FF0000"/>
                </a:solidFill>
              </a:rPr>
              <a:t>YES</a:t>
            </a:r>
            <a:br>
              <a:rPr lang="en-AU" dirty="0"/>
            </a:br>
            <a:r>
              <a:rPr lang="en-AU" dirty="0"/>
              <a:t>E – Exchange Gas?	</a:t>
            </a:r>
            <a:r>
              <a:rPr lang="en-AU" dirty="0">
                <a:solidFill>
                  <a:srgbClr val="FF0000"/>
                </a:solidFill>
              </a:rPr>
              <a:t>YES</a:t>
            </a:r>
            <a:br>
              <a:rPr lang="en-AU" dirty="0"/>
            </a:br>
            <a:r>
              <a:rPr lang="en-AU" dirty="0"/>
              <a:t>W – Waste?		</a:t>
            </a:r>
            <a:r>
              <a:rPr lang="en-AU" dirty="0">
                <a:solidFill>
                  <a:srgbClr val="FF0000"/>
                </a:solidFill>
              </a:rPr>
              <a:t>YES</a:t>
            </a:r>
            <a:br>
              <a:rPr lang="en-AU" dirty="0"/>
            </a:br>
            <a:r>
              <a:rPr lang="en-AU" dirty="0"/>
              <a:t>W- Water?		</a:t>
            </a:r>
            <a:r>
              <a:rPr lang="en-AU" dirty="0">
                <a:solidFill>
                  <a:srgbClr val="FF0000"/>
                </a:solidFill>
              </a:rPr>
              <a:t>YES</a:t>
            </a:r>
            <a:br>
              <a:rPr lang="en-AU" dirty="0"/>
            </a:br>
            <a:endParaRPr lang="en-AU" dirty="0"/>
          </a:p>
          <a:p>
            <a:pPr marL="68580" indent="0">
              <a:buNone/>
            </a:pPr>
            <a:r>
              <a:rPr lang="en-AU" dirty="0"/>
              <a:t>So is it Living?	</a:t>
            </a:r>
            <a:r>
              <a:rPr lang="en-AU" dirty="0">
                <a:solidFill>
                  <a:srgbClr val="FF0000"/>
                </a:solidFill>
              </a:rPr>
              <a:t>YES!</a:t>
            </a:r>
          </a:p>
          <a:p>
            <a:pPr marL="68580" indent="0">
              <a:buNone/>
            </a:pPr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420888"/>
            <a:ext cx="3236256" cy="17529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328592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>
                <a:solidFill>
                  <a:schemeClr val="accent1">
                    <a:lumMod val="50000"/>
                  </a:schemeClr>
                </a:solidFill>
              </a:rPr>
              <a:t>Lets try this again</a:t>
            </a:r>
            <a:br>
              <a:rPr lang="en-AU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AU" dirty="0">
                <a:solidFill>
                  <a:schemeClr val="accent1">
                    <a:lumMod val="50000"/>
                  </a:schemeClr>
                </a:solidFill>
              </a:rPr>
              <a:t>Living or Non-Living?</a:t>
            </a:r>
            <a:br>
              <a:rPr lang="en-AU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AU" sz="3100" dirty="0">
                <a:solidFill>
                  <a:schemeClr val="accent1">
                    <a:lumMod val="50000"/>
                  </a:schemeClr>
                </a:solidFill>
              </a:rPr>
              <a:t>Rubber Ducky</a:t>
            </a:r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348880"/>
            <a:ext cx="3508375" cy="3508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4716016" y="1988840"/>
            <a:ext cx="4572000" cy="4339650"/>
          </a:xfrm>
          <a:prstGeom prst="rect">
            <a:avLst/>
          </a:prstGeom>
        </p:spPr>
        <p:txBody>
          <a:bodyPr>
            <a:spAutoFit/>
          </a:bodyPr>
          <a:lstStyle/>
          <a:p>
            <a:pPr marL="68580" indent="0">
              <a:buNone/>
            </a:pPr>
            <a:r>
              <a:rPr lang="en-AU" sz="2000" dirty="0"/>
              <a:t>M- Move?</a:t>
            </a:r>
          </a:p>
          <a:p>
            <a:pPr marL="68580" indent="0">
              <a:buNone/>
            </a:pPr>
            <a:r>
              <a:rPr lang="en-AU" sz="2000" dirty="0"/>
              <a:t>R – Reproduce?</a:t>
            </a:r>
          </a:p>
          <a:p>
            <a:pPr marL="68580" indent="0">
              <a:buNone/>
            </a:pPr>
            <a:endParaRPr lang="en-AU" sz="2000" dirty="0"/>
          </a:p>
          <a:p>
            <a:pPr marL="68580" indent="0">
              <a:buNone/>
            </a:pPr>
            <a:r>
              <a:rPr lang="en-AU" sz="2000" dirty="0"/>
              <a:t>N –Nutrients?</a:t>
            </a:r>
            <a:br>
              <a:rPr lang="en-AU" sz="2000" dirty="0"/>
            </a:br>
            <a:br>
              <a:rPr lang="en-AU" sz="2000" dirty="0"/>
            </a:br>
            <a:r>
              <a:rPr lang="en-AU" sz="2000" dirty="0"/>
              <a:t>G – Grow?</a:t>
            </a:r>
          </a:p>
          <a:p>
            <a:pPr marL="68580" indent="0">
              <a:buNone/>
            </a:pPr>
            <a:r>
              <a:rPr lang="en-AU" sz="2000" dirty="0"/>
              <a:t>R – Respond?</a:t>
            </a:r>
            <a:br>
              <a:rPr lang="en-AU" sz="2000" dirty="0"/>
            </a:br>
            <a:r>
              <a:rPr lang="en-AU" sz="2000" dirty="0"/>
              <a:t>E – Exchange Gas?</a:t>
            </a:r>
            <a:br>
              <a:rPr lang="en-AU" sz="2000" dirty="0"/>
            </a:br>
            <a:r>
              <a:rPr lang="en-AU" sz="2000" dirty="0"/>
              <a:t>W – Waste?</a:t>
            </a:r>
            <a:br>
              <a:rPr lang="en-AU" sz="2000" dirty="0"/>
            </a:br>
            <a:r>
              <a:rPr lang="en-AU" sz="2000" dirty="0"/>
              <a:t>W- Water?</a:t>
            </a:r>
            <a:br>
              <a:rPr lang="en-AU" sz="2000" dirty="0"/>
            </a:br>
            <a:endParaRPr lang="en-AU" sz="2000" dirty="0"/>
          </a:p>
          <a:p>
            <a:pPr marL="68580" indent="0">
              <a:buNone/>
            </a:pPr>
            <a:r>
              <a:rPr lang="en-AU" sz="2000" dirty="0"/>
              <a:t>So is it Living?</a:t>
            </a:r>
          </a:p>
          <a:p>
            <a:pPr marL="68580" indent="0">
              <a:buNone/>
            </a:pPr>
            <a:endParaRPr lang="en-AU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5031387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>
                <a:solidFill>
                  <a:schemeClr val="accent1">
                    <a:lumMod val="50000"/>
                  </a:schemeClr>
                </a:solidFill>
              </a:rPr>
              <a:t>Lets try this again</a:t>
            </a:r>
            <a:br>
              <a:rPr lang="en-AU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AU" dirty="0">
                <a:solidFill>
                  <a:schemeClr val="accent1">
                    <a:lumMod val="50000"/>
                  </a:schemeClr>
                </a:solidFill>
              </a:rPr>
              <a:t>Living or Non-Living?</a:t>
            </a:r>
            <a:br>
              <a:rPr lang="en-AU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AU" sz="3100" dirty="0">
                <a:solidFill>
                  <a:schemeClr val="accent1">
                    <a:lumMod val="50000"/>
                  </a:schemeClr>
                </a:solidFill>
              </a:rPr>
              <a:t>Rubber Ducky</a:t>
            </a:r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348880"/>
            <a:ext cx="3508375" cy="3508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4716016" y="1988840"/>
            <a:ext cx="4572000" cy="4339650"/>
          </a:xfrm>
          <a:prstGeom prst="rect">
            <a:avLst/>
          </a:prstGeom>
        </p:spPr>
        <p:txBody>
          <a:bodyPr>
            <a:spAutoFit/>
          </a:bodyPr>
          <a:lstStyle/>
          <a:p>
            <a:pPr marL="68580" indent="0">
              <a:buNone/>
            </a:pPr>
            <a:r>
              <a:rPr lang="en-AU" sz="2000" dirty="0"/>
              <a:t>M- Move?		</a:t>
            </a:r>
            <a:r>
              <a:rPr lang="en-AU" sz="2000" dirty="0">
                <a:solidFill>
                  <a:srgbClr val="FF0000"/>
                </a:solidFill>
              </a:rPr>
              <a:t>NO</a:t>
            </a:r>
            <a:endParaRPr lang="en-AU" sz="2000" dirty="0"/>
          </a:p>
          <a:p>
            <a:pPr marL="68580" indent="0">
              <a:buNone/>
            </a:pPr>
            <a:r>
              <a:rPr lang="en-AU" sz="2000" dirty="0"/>
              <a:t>R – Reproduce?	</a:t>
            </a:r>
            <a:r>
              <a:rPr lang="en-AU" sz="2000" dirty="0">
                <a:solidFill>
                  <a:srgbClr val="FF0000"/>
                </a:solidFill>
              </a:rPr>
              <a:t>NO</a:t>
            </a:r>
          </a:p>
          <a:p>
            <a:pPr marL="68580" indent="0">
              <a:buNone/>
            </a:pPr>
            <a:endParaRPr lang="en-AU" sz="2000" dirty="0"/>
          </a:p>
          <a:p>
            <a:pPr marL="68580" indent="0">
              <a:buNone/>
            </a:pPr>
            <a:r>
              <a:rPr lang="en-AU" sz="2000" dirty="0"/>
              <a:t>N –Nutrients?		</a:t>
            </a:r>
            <a:r>
              <a:rPr lang="en-AU" sz="2000" dirty="0">
                <a:solidFill>
                  <a:srgbClr val="FF0000"/>
                </a:solidFill>
              </a:rPr>
              <a:t>NO</a:t>
            </a:r>
            <a:br>
              <a:rPr lang="en-AU" sz="2000" dirty="0"/>
            </a:br>
            <a:br>
              <a:rPr lang="en-AU" sz="2000" dirty="0"/>
            </a:br>
            <a:r>
              <a:rPr lang="en-AU" sz="2000" dirty="0"/>
              <a:t>G – Grow?		</a:t>
            </a:r>
            <a:r>
              <a:rPr lang="en-AU" sz="2000" dirty="0">
                <a:solidFill>
                  <a:srgbClr val="FF0000"/>
                </a:solidFill>
              </a:rPr>
              <a:t>NO</a:t>
            </a:r>
          </a:p>
          <a:p>
            <a:pPr marL="68580" indent="0">
              <a:buNone/>
            </a:pPr>
            <a:r>
              <a:rPr lang="en-AU" sz="2000" dirty="0"/>
              <a:t>R – Respond?		</a:t>
            </a:r>
            <a:r>
              <a:rPr lang="en-AU" sz="2000" dirty="0">
                <a:solidFill>
                  <a:srgbClr val="FF0000"/>
                </a:solidFill>
              </a:rPr>
              <a:t>NO</a:t>
            </a:r>
            <a:br>
              <a:rPr lang="en-AU" sz="2000" dirty="0"/>
            </a:br>
            <a:r>
              <a:rPr lang="en-AU" sz="2000" dirty="0"/>
              <a:t>E – Exchange Gas?    </a:t>
            </a:r>
            <a:r>
              <a:rPr lang="en-AU" sz="2000" dirty="0">
                <a:solidFill>
                  <a:srgbClr val="FF0000"/>
                </a:solidFill>
              </a:rPr>
              <a:t>NO</a:t>
            </a:r>
            <a:br>
              <a:rPr lang="en-AU" sz="2000" dirty="0"/>
            </a:br>
            <a:r>
              <a:rPr lang="en-AU" sz="2000" dirty="0"/>
              <a:t>W – Waste?		</a:t>
            </a:r>
            <a:r>
              <a:rPr lang="en-AU" sz="2000" dirty="0">
                <a:solidFill>
                  <a:srgbClr val="FF0000"/>
                </a:solidFill>
              </a:rPr>
              <a:t>NO</a:t>
            </a:r>
            <a:br>
              <a:rPr lang="en-AU" sz="2000" dirty="0"/>
            </a:br>
            <a:r>
              <a:rPr lang="en-AU" sz="2000" dirty="0"/>
              <a:t>W- Water?		</a:t>
            </a:r>
            <a:r>
              <a:rPr lang="en-AU" sz="2000" dirty="0">
                <a:solidFill>
                  <a:srgbClr val="FF0000"/>
                </a:solidFill>
              </a:rPr>
              <a:t>NO</a:t>
            </a:r>
            <a:br>
              <a:rPr lang="en-AU" sz="2000" dirty="0"/>
            </a:br>
            <a:endParaRPr lang="en-AU" sz="2000" dirty="0"/>
          </a:p>
          <a:p>
            <a:pPr marL="68580" indent="0">
              <a:buNone/>
            </a:pPr>
            <a:r>
              <a:rPr lang="en-AU" sz="2000" dirty="0"/>
              <a:t>So is it Living?	</a:t>
            </a:r>
            <a:r>
              <a:rPr lang="en-AU" sz="2000" dirty="0">
                <a:solidFill>
                  <a:srgbClr val="FF0000"/>
                </a:solidFill>
              </a:rPr>
              <a:t>NO</a:t>
            </a:r>
          </a:p>
          <a:p>
            <a:pPr marL="68580" indent="0">
              <a:buNone/>
            </a:pPr>
            <a:endParaRPr lang="en-AU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4805805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>
                <a:solidFill>
                  <a:schemeClr val="accent1">
                    <a:lumMod val="50000"/>
                  </a:schemeClr>
                </a:solidFill>
              </a:rPr>
              <a:t>Lets try this again</a:t>
            </a:r>
            <a:br>
              <a:rPr lang="en-AU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AU" dirty="0">
                <a:solidFill>
                  <a:schemeClr val="accent1">
                    <a:lumMod val="50000"/>
                  </a:schemeClr>
                </a:solidFill>
              </a:rPr>
              <a:t>Living or Non-Living?</a:t>
            </a:r>
            <a:br>
              <a:rPr lang="en-AU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AU" sz="3100" dirty="0">
                <a:solidFill>
                  <a:schemeClr val="accent1">
                    <a:lumMod val="50000"/>
                  </a:schemeClr>
                </a:solidFill>
              </a:rPr>
              <a:t>Plant</a:t>
            </a:r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348880"/>
            <a:ext cx="3381852" cy="25461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4427984" y="1772816"/>
            <a:ext cx="4572000" cy="3785652"/>
          </a:xfrm>
          <a:prstGeom prst="rect">
            <a:avLst/>
          </a:prstGeom>
        </p:spPr>
        <p:txBody>
          <a:bodyPr>
            <a:spAutoFit/>
          </a:bodyPr>
          <a:lstStyle/>
          <a:p>
            <a:pPr marL="68580" indent="0">
              <a:buNone/>
            </a:pPr>
            <a:r>
              <a:rPr lang="en-AU" sz="2000" dirty="0"/>
              <a:t>M- Move?</a:t>
            </a:r>
          </a:p>
          <a:p>
            <a:pPr marL="68580" indent="0">
              <a:buNone/>
            </a:pPr>
            <a:r>
              <a:rPr lang="en-AU" sz="2000" dirty="0"/>
              <a:t>R – Reproduce?</a:t>
            </a:r>
          </a:p>
          <a:p>
            <a:pPr marL="68580" indent="0">
              <a:buNone/>
            </a:pPr>
            <a:endParaRPr lang="en-AU" sz="2000" dirty="0"/>
          </a:p>
          <a:p>
            <a:pPr marL="68580" indent="0">
              <a:buNone/>
            </a:pPr>
            <a:r>
              <a:rPr lang="en-AU" sz="2000" dirty="0"/>
              <a:t>N –Nutrients?</a:t>
            </a:r>
            <a:br>
              <a:rPr lang="en-AU" sz="2000" dirty="0"/>
            </a:br>
            <a:br>
              <a:rPr lang="en-AU" sz="2000" dirty="0"/>
            </a:br>
            <a:r>
              <a:rPr lang="en-AU" sz="2000" dirty="0"/>
              <a:t>G – Grow?</a:t>
            </a:r>
          </a:p>
          <a:p>
            <a:pPr marL="68580" indent="0">
              <a:buNone/>
            </a:pPr>
            <a:r>
              <a:rPr lang="en-AU" sz="2000" dirty="0"/>
              <a:t>R – Respond?</a:t>
            </a:r>
            <a:br>
              <a:rPr lang="en-AU" sz="2000" dirty="0"/>
            </a:br>
            <a:r>
              <a:rPr lang="en-AU" sz="2000" dirty="0"/>
              <a:t>E – Exchange Gas?</a:t>
            </a:r>
            <a:br>
              <a:rPr lang="en-AU" sz="2000" dirty="0"/>
            </a:br>
            <a:r>
              <a:rPr lang="en-AU" sz="2000" dirty="0"/>
              <a:t>W – Waste?</a:t>
            </a:r>
            <a:br>
              <a:rPr lang="en-AU" sz="2000" dirty="0"/>
            </a:br>
            <a:r>
              <a:rPr lang="en-AU" sz="2000" dirty="0"/>
              <a:t>W- Water?</a:t>
            </a:r>
            <a:br>
              <a:rPr lang="en-AU" sz="2000" dirty="0"/>
            </a:br>
            <a:endParaRPr lang="en-AU" sz="2000" dirty="0"/>
          </a:p>
          <a:p>
            <a:pPr marL="68580" indent="0">
              <a:buNone/>
            </a:pPr>
            <a:r>
              <a:rPr lang="en-AU" sz="2000" dirty="0"/>
              <a:t>So is it Living?</a:t>
            </a:r>
          </a:p>
        </p:txBody>
      </p:sp>
    </p:spTree>
    <p:extLst>
      <p:ext uri="{BB962C8B-B14F-4D97-AF65-F5344CB8AC3E}">
        <p14:creationId xmlns:p14="http://schemas.microsoft.com/office/powerpoint/2010/main" val="40999877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>
                <a:solidFill>
                  <a:schemeClr val="accent1">
                    <a:lumMod val="50000"/>
                  </a:schemeClr>
                </a:solidFill>
              </a:rPr>
              <a:t>Lets try this again</a:t>
            </a:r>
            <a:br>
              <a:rPr lang="en-AU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AU" dirty="0">
                <a:solidFill>
                  <a:schemeClr val="accent1">
                    <a:lumMod val="50000"/>
                  </a:schemeClr>
                </a:solidFill>
              </a:rPr>
              <a:t>Living or Non-Living?</a:t>
            </a:r>
            <a:br>
              <a:rPr lang="en-AU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AU" sz="3100" dirty="0">
                <a:solidFill>
                  <a:schemeClr val="accent1">
                    <a:lumMod val="50000"/>
                  </a:schemeClr>
                </a:solidFill>
              </a:rPr>
              <a:t>Plant</a:t>
            </a:r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348880"/>
            <a:ext cx="3381852" cy="25461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4427984" y="1772816"/>
            <a:ext cx="4572000" cy="3785652"/>
          </a:xfrm>
          <a:prstGeom prst="rect">
            <a:avLst/>
          </a:prstGeom>
        </p:spPr>
        <p:txBody>
          <a:bodyPr>
            <a:spAutoFit/>
          </a:bodyPr>
          <a:lstStyle/>
          <a:p>
            <a:pPr marL="68580" indent="0">
              <a:buNone/>
            </a:pPr>
            <a:r>
              <a:rPr lang="en-AU" sz="2000" dirty="0"/>
              <a:t>M- Move?		</a:t>
            </a:r>
            <a:r>
              <a:rPr lang="en-AU" sz="2000" dirty="0">
                <a:solidFill>
                  <a:srgbClr val="FF0000"/>
                </a:solidFill>
              </a:rPr>
              <a:t>YES</a:t>
            </a:r>
          </a:p>
          <a:p>
            <a:pPr marL="68580" indent="0">
              <a:buNone/>
            </a:pPr>
            <a:r>
              <a:rPr lang="en-AU" sz="2000" dirty="0"/>
              <a:t>R – Reproduce?	</a:t>
            </a:r>
            <a:r>
              <a:rPr lang="en-AU" sz="2000" dirty="0">
                <a:solidFill>
                  <a:srgbClr val="FF0000"/>
                </a:solidFill>
              </a:rPr>
              <a:t>YES</a:t>
            </a:r>
          </a:p>
          <a:p>
            <a:pPr marL="68580" indent="0">
              <a:buNone/>
            </a:pPr>
            <a:endParaRPr lang="en-AU" sz="2000" dirty="0"/>
          </a:p>
          <a:p>
            <a:pPr marL="68580" indent="0">
              <a:buNone/>
            </a:pPr>
            <a:r>
              <a:rPr lang="en-AU" sz="2000" dirty="0"/>
              <a:t>N –Nutrients?		</a:t>
            </a:r>
            <a:r>
              <a:rPr lang="en-AU" sz="2000" dirty="0">
                <a:solidFill>
                  <a:srgbClr val="FF0000"/>
                </a:solidFill>
              </a:rPr>
              <a:t>YES</a:t>
            </a:r>
            <a:br>
              <a:rPr lang="en-AU" sz="2000" dirty="0"/>
            </a:br>
            <a:br>
              <a:rPr lang="en-AU" sz="2000" dirty="0"/>
            </a:br>
            <a:r>
              <a:rPr lang="en-AU" sz="2000" dirty="0"/>
              <a:t>G – Grow?		</a:t>
            </a:r>
            <a:r>
              <a:rPr lang="en-AU" sz="2000" dirty="0">
                <a:solidFill>
                  <a:srgbClr val="FF0000"/>
                </a:solidFill>
              </a:rPr>
              <a:t>YES</a:t>
            </a:r>
          </a:p>
          <a:p>
            <a:pPr marL="68580" indent="0">
              <a:buNone/>
            </a:pPr>
            <a:r>
              <a:rPr lang="en-AU" sz="2000" dirty="0"/>
              <a:t>R – Respond?		</a:t>
            </a:r>
            <a:r>
              <a:rPr lang="en-AU" sz="2000" dirty="0">
                <a:solidFill>
                  <a:srgbClr val="FF0000"/>
                </a:solidFill>
              </a:rPr>
              <a:t>YES</a:t>
            </a:r>
            <a:br>
              <a:rPr lang="en-AU" sz="2000" dirty="0"/>
            </a:br>
            <a:r>
              <a:rPr lang="en-AU" sz="2000" dirty="0"/>
              <a:t>E – Exchange Gas?    </a:t>
            </a:r>
            <a:r>
              <a:rPr lang="en-AU" sz="2000" dirty="0">
                <a:solidFill>
                  <a:srgbClr val="FF0000"/>
                </a:solidFill>
              </a:rPr>
              <a:t>YES</a:t>
            </a:r>
            <a:br>
              <a:rPr lang="en-AU" sz="2000" dirty="0"/>
            </a:br>
            <a:r>
              <a:rPr lang="en-AU" sz="2000" dirty="0"/>
              <a:t>W – Waste?		</a:t>
            </a:r>
            <a:r>
              <a:rPr lang="en-AU" sz="2000" dirty="0">
                <a:solidFill>
                  <a:srgbClr val="FF0000"/>
                </a:solidFill>
              </a:rPr>
              <a:t>YES</a:t>
            </a:r>
            <a:br>
              <a:rPr lang="en-AU" sz="2000" dirty="0"/>
            </a:br>
            <a:r>
              <a:rPr lang="en-AU" sz="2000" dirty="0"/>
              <a:t>W- Water?		</a:t>
            </a:r>
            <a:r>
              <a:rPr lang="en-AU" sz="2000" dirty="0">
                <a:solidFill>
                  <a:srgbClr val="FF0000"/>
                </a:solidFill>
              </a:rPr>
              <a:t>YES</a:t>
            </a:r>
            <a:br>
              <a:rPr lang="en-AU" sz="2000" dirty="0"/>
            </a:br>
            <a:endParaRPr lang="en-AU" sz="2000" dirty="0"/>
          </a:p>
          <a:p>
            <a:pPr marL="68580" indent="0">
              <a:buNone/>
            </a:pPr>
            <a:r>
              <a:rPr lang="en-AU" sz="2000" dirty="0"/>
              <a:t>So is it Living?		</a:t>
            </a:r>
            <a:r>
              <a:rPr lang="en-AU" sz="2000" dirty="0">
                <a:solidFill>
                  <a:srgbClr val="FF0000"/>
                </a:solidFill>
              </a:rPr>
              <a:t>YES!</a:t>
            </a:r>
          </a:p>
        </p:txBody>
      </p:sp>
    </p:spTree>
    <p:extLst>
      <p:ext uri="{BB962C8B-B14F-4D97-AF65-F5344CB8AC3E}">
        <p14:creationId xmlns:p14="http://schemas.microsoft.com/office/powerpoint/2010/main" val="25654148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>
                <a:solidFill>
                  <a:schemeClr val="accent1">
                    <a:lumMod val="50000"/>
                  </a:schemeClr>
                </a:solidFill>
              </a:rPr>
              <a:t>Lets try this again</a:t>
            </a:r>
            <a:br>
              <a:rPr lang="en-AU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AU" dirty="0">
                <a:solidFill>
                  <a:schemeClr val="accent1">
                    <a:lumMod val="50000"/>
                  </a:schemeClr>
                </a:solidFill>
              </a:rPr>
              <a:t>Living or Non-Living?</a:t>
            </a:r>
            <a:br>
              <a:rPr lang="en-AU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AU" sz="3100" dirty="0">
                <a:solidFill>
                  <a:schemeClr val="accent1">
                    <a:lumMod val="50000"/>
                  </a:schemeClr>
                </a:solidFill>
              </a:rPr>
              <a:t>Virus</a:t>
            </a:r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204864"/>
            <a:ext cx="3796407" cy="37964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4860032" y="2204864"/>
            <a:ext cx="4572000" cy="3785652"/>
          </a:xfrm>
          <a:prstGeom prst="rect">
            <a:avLst/>
          </a:prstGeom>
        </p:spPr>
        <p:txBody>
          <a:bodyPr>
            <a:spAutoFit/>
          </a:bodyPr>
          <a:lstStyle/>
          <a:p>
            <a:pPr marL="68580" indent="0">
              <a:buNone/>
            </a:pPr>
            <a:r>
              <a:rPr lang="en-AU" sz="2000" dirty="0"/>
              <a:t>M- Move?</a:t>
            </a:r>
          </a:p>
          <a:p>
            <a:pPr marL="68580" indent="0">
              <a:buNone/>
            </a:pPr>
            <a:r>
              <a:rPr lang="en-AU" sz="2000" dirty="0"/>
              <a:t>R – Reproduce?</a:t>
            </a:r>
          </a:p>
          <a:p>
            <a:pPr marL="68580" indent="0">
              <a:buNone/>
            </a:pPr>
            <a:endParaRPr lang="en-AU" sz="2000" dirty="0"/>
          </a:p>
          <a:p>
            <a:pPr marL="68580" indent="0">
              <a:buNone/>
            </a:pPr>
            <a:r>
              <a:rPr lang="en-AU" sz="2000" dirty="0"/>
              <a:t>N –Nutrients?</a:t>
            </a:r>
            <a:br>
              <a:rPr lang="en-AU" sz="2000" dirty="0"/>
            </a:br>
            <a:br>
              <a:rPr lang="en-AU" sz="2000" dirty="0"/>
            </a:br>
            <a:r>
              <a:rPr lang="en-AU" sz="2000" dirty="0"/>
              <a:t>G – Grow?</a:t>
            </a:r>
          </a:p>
          <a:p>
            <a:pPr marL="68580" indent="0">
              <a:buNone/>
            </a:pPr>
            <a:r>
              <a:rPr lang="en-AU" sz="2000" dirty="0"/>
              <a:t>R – Respond?</a:t>
            </a:r>
            <a:br>
              <a:rPr lang="en-AU" sz="2000" dirty="0"/>
            </a:br>
            <a:r>
              <a:rPr lang="en-AU" sz="2000" dirty="0"/>
              <a:t>E – Exchange Gas?</a:t>
            </a:r>
            <a:br>
              <a:rPr lang="en-AU" sz="2000" dirty="0"/>
            </a:br>
            <a:r>
              <a:rPr lang="en-AU" sz="2000" dirty="0"/>
              <a:t>W – Waste?</a:t>
            </a:r>
            <a:br>
              <a:rPr lang="en-AU" sz="2000" dirty="0"/>
            </a:br>
            <a:r>
              <a:rPr lang="en-AU" sz="2000" dirty="0"/>
              <a:t>W- Water?</a:t>
            </a:r>
            <a:br>
              <a:rPr lang="en-AU" sz="2000" dirty="0"/>
            </a:br>
            <a:endParaRPr lang="en-AU" sz="2000" dirty="0"/>
          </a:p>
          <a:p>
            <a:pPr marL="68580" indent="0">
              <a:buNone/>
            </a:pPr>
            <a:r>
              <a:rPr lang="en-AU" sz="2000" dirty="0"/>
              <a:t>So is it Living?</a:t>
            </a:r>
          </a:p>
        </p:txBody>
      </p:sp>
    </p:spTree>
    <p:extLst>
      <p:ext uri="{BB962C8B-B14F-4D97-AF65-F5344CB8AC3E}">
        <p14:creationId xmlns:p14="http://schemas.microsoft.com/office/powerpoint/2010/main" val="35189164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>
                <a:solidFill>
                  <a:schemeClr val="accent1">
                    <a:lumMod val="50000"/>
                  </a:schemeClr>
                </a:solidFill>
              </a:rPr>
              <a:t>Lets try this again</a:t>
            </a:r>
            <a:br>
              <a:rPr lang="en-AU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AU" dirty="0">
                <a:solidFill>
                  <a:schemeClr val="accent1">
                    <a:lumMod val="50000"/>
                  </a:schemeClr>
                </a:solidFill>
              </a:rPr>
              <a:t>Living or Non-Living?</a:t>
            </a:r>
            <a:br>
              <a:rPr lang="en-AU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AU" sz="3100" dirty="0">
                <a:solidFill>
                  <a:schemeClr val="accent1">
                    <a:lumMod val="50000"/>
                  </a:schemeClr>
                </a:solidFill>
              </a:rPr>
              <a:t>Virus</a:t>
            </a:r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204864"/>
            <a:ext cx="3796407" cy="37964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4860032" y="2204864"/>
            <a:ext cx="4572000" cy="3785652"/>
          </a:xfrm>
          <a:prstGeom prst="rect">
            <a:avLst/>
          </a:prstGeom>
        </p:spPr>
        <p:txBody>
          <a:bodyPr>
            <a:spAutoFit/>
          </a:bodyPr>
          <a:lstStyle/>
          <a:p>
            <a:pPr marL="68580" indent="0">
              <a:buNone/>
            </a:pPr>
            <a:r>
              <a:rPr lang="en-AU" sz="2000" dirty="0"/>
              <a:t>M- Move?		</a:t>
            </a:r>
            <a:r>
              <a:rPr lang="en-AU" sz="2000" dirty="0">
                <a:solidFill>
                  <a:srgbClr val="FF0000"/>
                </a:solidFill>
              </a:rPr>
              <a:t>YES</a:t>
            </a:r>
            <a:endParaRPr lang="en-AU" sz="2000" dirty="0"/>
          </a:p>
          <a:p>
            <a:pPr marL="68580" indent="0">
              <a:buNone/>
            </a:pPr>
            <a:r>
              <a:rPr lang="en-AU" sz="2000" dirty="0"/>
              <a:t>R – Reproduce?	</a:t>
            </a:r>
            <a:r>
              <a:rPr lang="en-AU" sz="2000" dirty="0">
                <a:solidFill>
                  <a:srgbClr val="FF0000"/>
                </a:solidFill>
              </a:rPr>
              <a:t>YES</a:t>
            </a:r>
            <a:endParaRPr lang="en-AU" sz="2000" dirty="0"/>
          </a:p>
          <a:p>
            <a:pPr marL="68580" indent="0">
              <a:buNone/>
            </a:pPr>
            <a:endParaRPr lang="en-AU" sz="2000" dirty="0"/>
          </a:p>
          <a:p>
            <a:pPr marL="68580" indent="0">
              <a:buNone/>
            </a:pPr>
            <a:r>
              <a:rPr lang="en-AU" sz="2000" dirty="0"/>
              <a:t>N –Nutrients?		</a:t>
            </a:r>
            <a:r>
              <a:rPr lang="en-AU" sz="2000" dirty="0">
                <a:solidFill>
                  <a:srgbClr val="FF0000"/>
                </a:solidFill>
              </a:rPr>
              <a:t>NO</a:t>
            </a:r>
            <a:br>
              <a:rPr lang="en-AU" sz="2000" dirty="0"/>
            </a:br>
            <a:br>
              <a:rPr lang="en-AU" sz="2000" dirty="0"/>
            </a:br>
            <a:r>
              <a:rPr lang="en-AU" sz="2000" dirty="0"/>
              <a:t>G – Grow?		</a:t>
            </a:r>
            <a:r>
              <a:rPr lang="en-AU" sz="2000" dirty="0">
                <a:solidFill>
                  <a:srgbClr val="FF0000"/>
                </a:solidFill>
              </a:rPr>
              <a:t>NO</a:t>
            </a:r>
            <a:endParaRPr lang="en-AU" sz="2000" dirty="0"/>
          </a:p>
          <a:p>
            <a:pPr marL="68580" indent="0">
              <a:buNone/>
            </a:pPr>
            <a:r>
              <a:rPr lang="en-AU" sz="2000" dirty="0"/>
              <a:t>R – Respond?		</a:t>
            </a:r>
            <a:r>
              <a:rPr lang="en-AU" sz="2000" dirty="0">
                <a:solidFill>
                  <a:srgbClr val="FF0000"/>
                </a:solidFill>
              </a:rPr>
              <a:t>NO</a:t>
            </a:r>
            <a:br>
              <a:rPr lang="en-AU" sz="2000" dirty="0"/>
            </a:br>
            <a:r>
              <a:rPr lang="en-AU" sz="2000" dirty="0"/>
              <a:t>E – Exchange Gas?	</a:t>
            </a:r>
            <a:r>
              <a:rPr lang="en-AU" sz="2000" dirty="0">
                <a:solidFill>
                  <a:srgbClr val="FF0000"/>
                </a:solidFill>
              </a:rPr>
              <a:t>NO</a:t>
            </a:r>
            <a:br>
              <a:rPr lang="en-AU" sz="2000" dirty="0"/>
            </a:br>
            <a:r>
              <a:rPr lang="en-AU" sz="2000" dirty="0"/>
              <a:t>W – Waste?		</a:t>
            </a:r>
            <a:r>
              <a:rPr lang="en-AU" sz="2000" dirty="0">
                <a:solidFill>
                  <a:srgbClr val="FF0000"/>
                </a:solidFill>
              </a:rPr>
              <a:t>NO</a:t>
            </a:r>
            <a:br>
              <a:rPr lang="en-AU" sz="2000" dirty="0"/>
            </a:br>
            <a:r>
              <a:rPr lang="en-AU" sz="2000" dirty="0"/>
              <a:t>W- Water?		</a:t>
            </a:r>
            <a:r>
              <a:rPr lang="en-AU" sz="2000" dirty="0">
                <a:solidFill>
                  <a:srgbClr val="FF0000"/>
                </a:solidFill>
              </a:rPr>
              <a:t>YES</a:t>
            </a:r>
            <a:br>
              <a:rPr lang="en-AU" sz="2000" dirty="0"/>
            </a:br>
            <a:endParaRPr lang="en-AU" sz="2000" dirty="0"/>
          </a:p>
          <a:p>
            <a:pPr marL="68580" indent="0">
              <a:buNone/>
            </a:pPr>
            <a:r>
              <a:rPr lang="en-AU" sz="2000" dirty="0"/>
              <a:t>So is it Living?		</a:t>
            </a:r>
            <a:r>
              <a:rPr lang="en-AU" sz="2000" dirty="0">
                <a:solidFill>
                  <a:srgbClr val="FF0000"/>
                </a:solidFill>
              </a:rPr>
              <a:t>NO!</a:t>
            </a:r>
            <a:endParaRPr lang="en-AU" sz="2000" dirty="0"/>
          </a:p>
        </p:txBody>
      </p:sp>
    </p:spTree>
    <p:extLst>
      <p:ext uri="{BB962C8B-B14F-4D97-AF65-F5344CB8AC3E}">
        <p14:creationId xmlns:p14="http://schemas.microsoft.com/office/powerpoint/2010/main" val="42388597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>
                <a:solidFill>
                  <a:schemeClr val="accent1">
                    <a:lumMod val="50000"/>
                  </a:schemeClr>
                </a:solidFill>
              </a:rPr>
              <a:t>Lets try this again</a:t>
            </a:r>
            <a:br>
              <a:rPr lang="en-AU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AU" dirty="0">
                <a:solidFill>
                  <a:schemeClr val="accent1">
                    <a:lumMod val="50000"/>
                  </a:schemeClr>
                </a:solidFill>
              </a:rPr>
              <a:t>Living or Non-Living?</a:t>
            </a:r>
            <a:br>
              <a:rPr lang="en-AU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AU" sz="3100" dirty="0">
                <a:solidFill>
                  <a:schemeClr val="accent1">
                    <a:lumMod val="50000"/>
                  </a:schemeClr>
                </a:solidFill>
              </a:rPr>
              <a:t>Robots</a:t>
            </a:r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276872"/>
            <a:ext cx="3424472" cy="2232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4342148" y="2060848"/>
            <a:ext cx="4572000" cy="3785652"/>
          </a:xfrm>
          <a:prstGeom prst="rect">
            <a:avLst/>
          </a:prstGeom>
        </p:spPr>
        <p:txBody>
          <a:bodyPr>
            <a:spAutoFit/>
          </a:bodyPr>
          <a:lstStyle/>
          <a:p>
            <a:pPr marL="68580" indent="0">
              <a:buNone/>
            </a:pPr>
            <a:r>
              <a:rPr lang="en-AU" sz="2000" dirty="0"/>
              <a:t>M- Move?</a:t>
            </a:r>
          </a:p>
          <a:p>
            <a:pPr marL="68580" indent="0">
              <a:buNone/>
            </a:pPr>
            <a:r>
              <a:rPr lang="en-AU" sz="2000" dirty="0"/>
              <a:t>R – Reproduce?</a:t>
            </a:r>
          </a:p>
          <a:p>
            <a:pPr marL="68580" indent="0">
              <a:buNone/>
            </a:pPr>
            <a:endParaRPr lang="en-AU" sz="2000" dirty="0"/>
          </a:p>
          <a:p>
            <a:pPr marL="68580" indent="0">
              <a:buNone/>
            </a:pPr>
            <a:r>
              <a:rPr lang="en-AU" sz="2000" dirty="0"/>
              <a:t>N –Nutrients?</a:t>
            </a:r>
            <a:br>
              <a:rPr lang="en-AU" sz="2000" dirty="0"/>
            </a:br>
            <a:br>
              <a:rPr lang="en-AU" sz="2000" dirty="0"/>
            </a:br>
            <a:r>
              <a:rPr lang="en-AU" sz="2000" dirty="0"/>
              <a:t>G – Grow?</a:t>
            </a:r>
          </a:p>
          <a:p>
            <a:pPr marL="68580" indent="0">
              <a:buNone/>
            </a:pPr>
            <a:r>
              <a:rPr lang="en-AU" sz="2000" dirty="0"/>
              <a:t>R – Respond?</a:t>
            </a:r>
            <a:br>
              <a:rPr lang="en-AU" sz="2000" dirty="0"/>
            </a:br>
            <a:r>
              <a:rPr lang="en-AU" sz="2000" dirty="0"/>
              <a:t>E – Exchange Gas?</a:t>
            </a:r>
            <a:br>
              <a:rPr lang="en-AU" sz="2000" dirty="0"/>
            </a:br>
            <a:r>
              <a:rPr lang="en-AU" sz="2000" dirty="0"/>
              <a:t>W – Waste?</a:t>
            </a:r>
            <a:br>
              <a:rPr lang="en-AU" sz="2000" dirty="0"/>
            </a:br>
            <a:r>
              <a:rPr lang="en-AU" sz="2000" dirty="0"/>
              <a:t>W- Water?</a:t>
            </a:r>
            <a:br>
              <a:rPr lang="en-AU" sz="2000" dirty="0"/>
            </a:br>
            <a:endParaRPr lang="en-AU" sz="2000" dirty="0"/>
          </a:p>
          <a:p>
            <a:pPr marL="68580" indent="0">
              <a:buNone/>
            </a:pPr>
            <a:r>
              <a:rPr lang="en-AU" sz="2000" dirty="0"/>
              <a:t>So is it Living?</a:t>
            </a:r>
          </a:p>
        </p:txBody>
      </p:sp>
    </p:spTree>
    <p:extLst>
      <p:ext uri="{BB962C8B-B14F-4D97-AF65-F5344CB8AC3E}">
        <p14:creationId xmlns:p14="http://schemas.microsoft.com/office/powerpoint/2010/main" val="5695193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>
                <a:solidFill>
                  <a:schemeClr val="accent1">
                    <a:lumMod val="50000"/>
                  </a:schemeClr>
                </a:solidFill>
              </a:rPr>
              <a:t>Lets try this again</a:t>
            </a:r>
            <a:br>
              <a:rPr lang="en-AU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AU" dirty="0">
                <a:solidFill>
                  <a:schemeClr val="accent1">
                    <a:lumMod val="50000"/>
                  </a:schemeClr>
                </a:solidFill>
              </a:rPr>
              <a:t>Living or Non-Living?</a:t>
            </a:r>
            <a:br>
              <a:rPr lang="en-AU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AU" sz="3100" dirty="0">
                <a:solidFill>
                  <a:schemeClr val="accent1">
                    <a:lumMod val="50000"/>
                  </a:schemeClr>
                </a:solidFill>
              </a:rPr>
              <a:t>Robots</a:t>
            </a:r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276872"/>
            <a:ext cx="3424472" cy="2232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4342148" y="2060848"/>
            <a:ext cx="4572000" cy="3785652"/>
          </a:xfrm>
          <a:prstGeom prst="rect">
            <a:avLst/>
          </a:prstGeom>
        </p:spPr>
        <p:txBody>
          <a:bodyPr>
            <a:spAutoFit/>
          </a:bodyPr>
          <a:lstStyle/>
          <a:p>
            <a:pPr marL="68580" indent="0">
              <a:buNone/>
            </a:pPr>
            <a:r>
              <a:rPr lang="en-AU" sz="2000" dirty="0"/>
              <a:t>M- Move?		</a:t>
            </a:r>
            <a:r>
              <a:rPr lang="en-AU" sz="2000" dirty="0">
                <a:solidFill>
                  <a:srgbClr val="FF0000"/>
                </a:solidFill>
              </a:rPr>
              <a:t>YES</a:t>
            </a:r>
            <a:endParaRPr lang="en-AU" sz="2000" dirty="0"/>
          </a:p>
          <a:p>
            <a:pPr marL="68580" indent="0">
              <a:buNone/>
            </a:pPr>
            <a:r>
              <a:rPr lang="en-AU" sz="2000" dirty="0"/>
              <a:t>R – Reproduce?	</a:t>
            </a:r>
            <a:r>
              <a:rPr lang="en-AU" sz="2000" dirty="0">
                <a:solidFill>
                  <a:srgbClr val="FF0000"/>
                </a:solidFill>
              </a:rPr>
              <a:t>NO</a:t>
            </a:r>
            <a:endParaRPr lang="en-AU" sz="2000" dirty="0"/>
          </a:p>
          <a:p>
            <a:pPr marL="68580" indent="0">
              <a:buNone/>
            </a:pPr>
            <a:endParaRPr lang="en-AU" sz="2000" dirty="0"/>
          </a:p>
          <a:p>
            <a:pPr marL="68580" indent="0">
              <a:buNone/>
            </a:pPr>
            <a:r>
              <a:rPr lang="en-AU" sz="2000" dirty="0"/>
              <a:t>N –Nutrients? 		</a:t>
            </a:r>
            <a:r>
              <a:rPr lang="en-AU" sz="2000" dirty="0">
                <a:solidFill>
                  <a:srgbClr val="FF0000"/>
                </a:solidFill>
              </a:rPr>
              <a:t>NO</a:t>
            </a:r>
            <a:br>
              <a:rPr lang="en-AU" sz="2000" dirty="0"/>
            </a:br>
            <a:br>
              <a:rPr lang="en-AU" sz="2000" dirty="0"/>
            </a:br>
            <a:r>
              <a:rPr lang="en-AU" sz="2000" dirty="0"/>
              <a:t>G – Grow?		</a:t>
            </a:r>
            <a:r>
              <a:rPr lang="en-AU" sz="2000" dirty="0">
                <a:solidFill>
                  <a:srgbClr val="FF0000"/>
                </a:solidFill>
              </a:rPr>
              <a:t>NO</a:t>
            </a:r>
            <a:endParaRPr lang="en-AU" sz="2000" dirty="0"/>
          </a:p>
          <a:p>
            <a:pPr marL="68580" indent="0">
              <a:buNone/>
            </a:pPr>
            <a:r>
              <a:rPr lang="en-AU" sz="2000" dirty="0"/>
              <a:t>R – Respond?		</a:t>
            </a:r>
            <a:r>
              <a:rPr lang="en-AU" sz="2000" dirty="0">
                <a:solidFill>
                  <a:srgbClr val="FF0000"/>
                </a:solidFill>
              </a:rPr>
              <a:t>YES</a:t>
            </a:r>
            <a:br>
              <a:rPr lang="en-AU" sz="2000" dirty="0"/>
            </a:br>
            <a:r>
              <a:rPr lang="en-AU" sz="2000" dirty="0"/>
              <a:t>E – Exchange Gas?	</a:t>
            </a:r>
            <a:r>
              <a:rPr lang="en-AU" sz="2000" dirty="0">
                <a:solidFill>
                  <a:srgbClr val="FF0000"/>
                </a:solidFill>
              </a:rPr>
              <a:t>NO</a:t>
            </a:r>
            <a:br>
              <a:rPr lang="en-AU" sz="2000" dirty="0"/>
            </a:br>
            <a:r>
              <a:rPr lang="en-AU" sz="2000" dirty="0"/>
              <a:t>W – Waste?		</a:t>
            </a:r>
            <a:r>
              <a:rPr lang="en-AU" sz="2000" dirty="0">
                <a:solidFill>
                  <a:srgbClr val="FF0000"/>
                </a:solidFill>
              </a:rPr>
              <a:t>NO</a:t>
            </a:r>
            <a:br>
              <a:rPr lang="en-AU" sz="2000" dirty="0"/>
            </a:br>
            <a:r>
              <a:rPr lang="en-AU" sz="2000" dirty="0"/>
              <a:t>W- Water?		</a:t>
            </a:r>
            <a:r>
              <a:rPr lang="en-AU" sz="2000" dirty="0">
                <a:solidFill>
                  <a:srgbClr val="FF0000"/>
                </a:solidFill>
              </a:rPr>
              <a:t>NO</a:t>
            </a:r>
            <a:br>
              <a:rPr lang="en-AU" sz="2000" dirty="0"/>
            </a:br>
            <a:endParaRPr lang="en-AU" sz="2000" dirty="0"/>
          </a:p>
          <a:p>
            <a:pPr marL="68580" indent="0">
              <a:buNone/>
            </a:pPr>
            <a:r>
              <a:rPr lang="en-AU" sz="2000" dirty="0"/>
              <a:t>So is it Living?		</a:t>
            </a:r>
            <a:r>
              <a:rPr lang="en-AU" sz="2000" dirty="0">
                <a:solidFill>
                  <a:srgbClr val="FF0000"/>
                </a:solidFill>
              </a:rPr>
              <a:t>NO!</a:t>
            </a:r>
            <a:endParaRPr lang="en-AU" sz="2000" dirty="0"/>
          </a:p>
        </p:txBody>
      </p:sp>
    </p:spTree>
    <p:extLst>
      <p:ext uri="{BB962C8B-B14F-4D97-AF65-F5344CB8AC3E}">
        <p14:creationId xmlns:p14="http://schemas.microsoft.com/office/powerpoint/2010/main" val="31635497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>
                <a:solidFill>
                  <a:schemeClr val="accent1">
                    <a:lumMod val="50000"/>
                  </a:schemeClr>
                </a:solidFill>
              </a:rPr>
              <a:t>Lets try this again</a:t>
            </a:r>
            <a:br>
              <a:rPr lang="en-AU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AU" dirty="0">
                <a:solidFill>
                  <a:schemeClr val="accent1">
                    <a:lumMod val="50000"/>
                  </a:schemeClr>
                </a:solidFill>
              </a:rPr>
              <a:t>Living or Non-Living?</a:t>
            </a:r>
            <a:br>
              <a:rPr lang="en-AU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AU" sz="3100" dirty="0">
                <a:solidFill>
                  <a:schemeClr val="accent1">
                    <a:lumMod val="50000"/>
                  </a:schemeClr>
                </a:solidFill>
              </a:rPr>
              <a:t>Fire</a:t>
            </a:r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492896"/>
            <a:ext cx="2345954" cy="36194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3923928" y="2100736"/>
            <a:ext cx="4572000" cy="3785652"/>
          </a:xfrm>
          <a:prstGeom prst="rect">
            <a:avLst/>
          </a:prstGeom>
        </p:spPr>
        <p:txBody>
          <a:bodyPr>
            <a:spAutoFit/>
          </a:bodyPr>
          <a:lstStyle/>
          <a:p>
            <a:pPr marL="68580" indent="0">
              <a:buNone/>
            </a:pPr>
            <a:r>
              <a:rPr lang="en-AU" sz="2000" dirty="0"/>
              <a:t>M- Move?</a:t>
            </a:r>
          </a:p>
          <a:p>
            <a:pPr marL="68580" indent="0">
              <a:buNone/>
            </a:pPr>
            <a:r>
              <a:rPr lang="en-AU" sz="2000" dirty="0"/>
              <a:t>R – Reproduce?</a:t>
            </a:r>
          </a:p>
          <a:p>
            <a:pPr marL="68580" indent="0">
              <a:buNone/>
            </a:pPr>
            <a:endParaRPr lang="en-AU" sz="2000" dirty="0"/>
          </a:p>
          <a:p>
            <a:pPr marL="68580" indent="0">
              <a:buNone/>
            </a:pPr>
            <a:r>
              <a:rPr lang="en-AU" sz="2000" dirty="0"/>
              <a:t>N –Nutrients?</a:t>
            </a:r>
            <a:br>
              <a:rPr lang="en-AU" sz="2000" dirty="0"/>
            </a:br>
            <a:br>
              <a:rPr lang="en-AU" sz="2000" dirty="0"/>
            </a:br>
            <a:r>
              <a:rPr lang="en-AU" sz="2000" dirty="0"/>
              <a:t>G – Grow?</a:t>
            </a:r>
          </a:p>
          <a:p>
            <a:pPr marL="68580" indent="0">
              <a:buNone/>
            </a:pPr>
            <a:r>
              <a:rPr lang="en-AU" sz="2000" dirty="0"/>
              <a:t>R – Respond?</a:t>
            </a:r>
            <a:br>
              <a:rPr lang="en-AU" sz="2000" dirty="0"/>
            </a:br>
            <a:r>
              <a:rPr lang="en-AU" sz="2000" dirty="0"/>
              <a:t>E – Exchange Gas?</a:t>
            </a:r>
            <a:br>
              <a:rPr lang="en-AU" sz="2000" dirty="0"/>
            </a:br>
            <a:r>
              <a:rPr lang="en-AU" sz="2000" dirty="0"/>
              <a:t>W – Waste?</a:t>
            </a:r>
            <a:br>
              <a:rPr lang="en-AU" sz="2000" dirty="0"/>
            </a:br>
            <a:r>
              <a:rPr lang="en-AU" sz="2000" dirty="0"/>
              <a:t>W- Water?</a:t>
            </a:r>
            <a:br>
              <a:rPr lang="en-AU" sz="2000" dirty="0"/>
            </a:br>
            <a:endParaRPr lang="en-AU" sz="2000" dirty="0"/>
          </a:p>
          <a:p>
            <a:pPr marL="68580" indent="0">
              <a:buNone/>
            </a:pPr>
            <a:r>
              <a:rPr lang="en-AU" sz="2000" dirty="0"/>
              <a:t>So is it Living?</a:t>
            </a:r>
          </a:p>
        </p:txBody>
      </p:sp>
    </p:spTree>
    <p:extLst>
      <p:ext uri="{BB962C8B-B14F-4D97-AF65-F5344CB8AC3E}">
        <p14:creationId xmlns:p14="http://schemas.microsoft.com/office/powerpoint/2010/main" val="10453564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>
                <a:solidFill>
                  <a:schemeClr val="accent1">
                    <a:lumMod val="50000"/>
                  </a:schemeClr>
                </a:solidFill>
              </a:rPr>
              <a:t>Living or Non-Living?</a:t>
            </a:r>
            <a:br>
              <a:rPr lang="en-AU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AU" sz="3100" dirty="0">
                <a:solidFill>
                  <a:schemeClr val="accent1">
                    <a:lumMod val="50000"/>
                  </a:schemeClr>
                </a:solidFill>
              </a:rPr>
              <a:t>Puppy </a:t>
            </a:r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3006" y="2324100"/>
            <a:ext cx="6477000" cy="3508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566578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>
                <a:solidFill>
                  <a:schemeClr val="accent1">
                    <a:lumMod val="50000"/>
                  </a:schemeClr>
                </a:solidFill>
              </a:rPr>
              <a:t>Lets try this again</a:t>
            </a:r>
            <a:br>
              <a:rPr lang="en-AU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AU" dirty="0">
                <a:solidFill>
                  <a:schemeClr val="accent1">
                    <a:lumMod val="50000"/>
                  </a:schemeClr>
                </a:solidFill>
              </a:rPr>
              <a:t>Living or Non-Living?</a:t>
            </a:r>
            <a:br>
              <a:rPr lang="en-AU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AU" sz="3100" dirty="0">
                <a:solidFill>
                  <a:schemeClr val="accent1">
                    <a:lumMod val="50000"/>
                  </a:schemeClr>
                </a:solidFill>
              </a:rPr>
              <a:t>Fire</a:t>
            </a:r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492896"/>
            <a:ext cx="2345954" cy="36194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3923928" y="2100736"/>
            <a:ext cx="4572000" cy="3785652"/>
          </a:xfrm>
          <a:prstGeom prst="rect">
            <a:avLst/>
          </a:prstGeom>
        </p:spPr>
        <p:txBody>
          <a:bodyPr>
            <a:spAutoFit/>
          </a:bodyPr>
          <a:lstStyle/>
          <a:p>
            <a:pPr marL="68580" indent="0">
              <a:buNone/>
            </a:pPr>
            <a:r>
              <a:rPr lang="en-AU" sz="2000" dirty="0"/>
              <a:t>M- Move?		</a:t>
            </a:r>
            <a:r>
              <a:rPr lang="en-AU" sz="2000" dirty="0">
                <a:solidFill>
                  <a:srgbClr val="FF0000"/>
                </a:solidFill>
              </a:rPr>
              <a:t>YES</a:t>
            </a:r>
            <a:endParaRPr lang="en-AU" sz="2000" dirty="0"/>
          </a:p>
          <a:p>
            <a:pPr marL="68580" indent="0">
              <a:buNone/>
            </a:pPr>
            <a:r>
              <a:rPr lang="en-AU" sz="2000" dirty="0"/>
              <a:t>R – Reproduce?	</a:t>
            </a:r>
            <a:r>
              <a:rPr lang="en-AU" sz="2000" dirty="0">
                <a:solidFill>
                  <a:srgbClr val="FF0000"/>
                </a:solidFill>
              </a:rPr>
              <a:t>YES</a:t>
            </a:r>
            <a:endParaRPr lang="en-AU" sz="2000" dirty="0"/>
          </a:p>
          <a:p>
            <a:pPr marL="68580" indent="0">
              <a:buNone/>
            </a:pPr>
            <a:endParaRPr lang="en-AU" sz="2000" dirty="0"/>
          </a:p>
          <a:p>
            <a:pPr marL="68580" indent="0">
              <a:buNone/>
            </a:pPr>
            <a:r>
              <a:rPr lang="en-AU" sz="2000" dirty="0"/>
              <a:t>N –Nutrients? 		</a:t>
            </a:r>
            <a:r>
              <a:rPr lang="en-AU" sz="2000" dirty="0">
                <a:solidFill>
                  <a:srgbClr val="FF0000"/>
                </a:solidFill>
              </a:rPr>
              <a:t>YES</a:t>
            </a:r>
            <a:br>
              <a:rPr lang="en-AU" sz="2000" dirty="0"/>
            </a:br>
            <a:br>
              <a:rPr lang="en-AU" sz="2000" dirty="0"/>
            </a:br>
            <a:r>
              <a:rPr lang="en-AU" sz="2000" dirty="0"/>
              <a:t>G – Grow?		</a:t>
            </a:r>
            <a:r>
              <a:rPr lang="en-AU" sz="2000" dirty="0">
                <a:solidFill>
                  <a:srgbClr val="FF0000"/>
                </a:solidFill>
              </a:rPr>
              <a:t>YES</a:t>
            </a:r>
            <a:endParaRPr lang="en-AU" sz="2000" dirty="0"/>
          </a:p>
          <a:p>
            <a:pPr marL="68580" indent="0">
              <a:buNone/>
            </a:pPr>
            <a:r>
              <a:rPr lang="en-AU" sz="2000" dirty="0"/>
              <a:t>R – Respond?		</a:t>
            </a:r>
            <a:r>
              <a:rPr lang="en-AU" sz="2000" dirty="0">
                <a:solidFill>
                  <a:srgbClr val="FF0000"/>
                </a:solidFill>
              </a:rPr>
              <a:t>YES</a:t>
            </a:r>
            <a:br>
              <a:rPr lang="en-AU" sz="2000" dirty="0"/>
            </a:br>
            <a:r>
              <a:rPr lang="en-AU" sz="2000" dirty="0"/>
              <a:t>E – Exchange Gas?	</a:t>
            </a:r>
            <a:r>
              <a:rPr lang="en-AU" sz="2000" dirty="0">
                <a:solidFill>
                  <a:srgbClr val="FF0000"/>
                </a:solidFill>
              </a:rPr>
              <a:t>YES</a:t>
            </a:r>
            <a:br>
              <a:rPr lang="en-AU" sz="2000" dirty="0"/>
            </a:br>
            <a:r>
              <a:rPr lang="en-AU" sz="2000" dirty="0"/>
              <a:t>W – Waste?		</a:t>
            </a:r>
            <a:r>
              <a:rPr lang="en-AU" sz="2000" dirty="0">
                <a:solidFill>
                  <a:srgbClr val="FF0000"/>
                </a:solidFill>
              </a:rPr>
              <a:t>YES</a:t>
            </a:r>
            <a:br>
              <a:rPr lang="en-AU" sz="2000" dirty="0"/>
            </a:br>
            <a:r>
              <a:rPr lang="en-AU" sz="2000" dirty="0"/>
              <a:t>W- Water?		</a:t>
            </a:r>
            <a:r>
              <a:rPr lang="en-AU" sz="2000" dirty="0">
                <a:solidFill>
                  <a:srgbClr val="FF0000"/>
                </a:solidFill>
              </a:rPr>
              <a:t>NO</a:t>
            </a:r>
            <a:br>
              <a:rPr lang="en-AU" sz="2000" dirty="0"/>
            </a:br>
            <a:endParaRPr lang="en-AU" sz="2000" dirty="0"/>
          </a:p>
          <a:p>
            <a:pPr marL="68580" indent="0">
              <a:buNone/>
            </a:pPr>
            <a:r>
              <a:rPr lang="en-AU" sz="2000" dirty="0"/>
              <a:t>So is it Living?		</a:t>
            </a:r>
            <a:r>
              <a:rPr lang="en-AU" sz="2000" dirty="0">
                <a:solidFill>
                  <a:srgbClr val="FF0000"/>
                </a:solidFill>
              </a:rPr>
              <a:t>NO!</a:t>
            </a:r>
            <a:endParaRPr lang="en-AU" sz="2000" dirty="0"/>
          </a:p>
        </p:txBody>
      </p:sp>
    </p:spTree>
    <p:extLst>
      <p:ext uri="{BB962C8B-B14F-4D97-AF65-F5344CB8AC3E}">
        <p14:creationId xmlns:p14="http://schemas.microsoft.com/office/powerpoint/2010/main" val="18890965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5CD8C7-8D81-4B05-5B58-9C6D2B0985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AU" dirty="0"/>
              <a:t>Student Task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83E5AC-B3C3-4B93-1873-3222D18D9D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9592" y="2780928"/>
            <a:ext cx="3600400" cy="3240360"/>
          </a:xfrm>
        </p:spPr>
        <p:txBody>
          <a:bodyPr>
            <a:normAutofit/>
          </a:bodyPr>
          <a:lstStyle/>
          <a:p>
            <a:pPr marL="68580" indent="0" algn="ctr">
              <a:buNone/>
            </a:pPr>
            <a:r>
              <a:rPr lang="en-AU" sz="3200" b="1" dirty="0"/>
              <a:t>Complete the worksheet using your notes as a reference to help you answer the questions. </a:t>
            </a:r>
          </a:p>
        </p:txBody>
      </p:sp>
      <p:pic>
        <p:nvPicPr>
          <p:cNvPr id="1026" name="Picture 2" descr="pen with paper icon cartoon illustration 3226950 Vector Art at Vecteezy">
            <a:extLst>
              <a:ext uri="{FF2B5EF4-FFF2-40B4-BE49-F238E27FC236}">
                <a16:creationId xmlns:a16="http://schemas.microsoft.com/office/drawing/2014/main" id="{48F2C2B8-DADB-DCA2-88A1-29112380F6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700" b="23751"/>
          <a:stretch/>
        </p:blipFill>
        <p:spPr bwMode="auto">
          <a:xfrm>
            <a:off x="4742821" y="2732950"/>
            <a:ext cx="3501587" cy="2813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1389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>
                <a:solidFill>
                  <a:schemeClr val="accent1">
                    <a:lumMod val="50000"/>
                  </a:schemeClr>
                </a:solidFill>
              </a:rPr>
              <a:t>Living or Non-Living?</a:t>
            </a:r>
            <a:br>
              <a:rPr lang="en-AU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AU" sz="3100" dirty="0">
                <a:solidFill>
                  <a:schemeClr val="accent1">
                    <a:lumMod val="50000"/>
                  </a:schemeClr>
                </a:solidFill>
              </a:rPr>
              <a:t>Rubber Ducky</a:t>
            </a:r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2564904"/>
            <a:ext cx="3508375" cy="3508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736618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>
                <a:solidFill>
                  <a:schemeClr val="accent1">
                    <a:lumMod val="50000"/>
                  </a:schemeClr>
                </a:solidFill>
              </a:rPr>
              <a:t>Living or Non-Living?</a:t>
            </a:r>
            <a:br>
              <a:rPr lang="en-AU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AU" sz="3100" dirty="0">
                <a:solidFill>
                  <a:schemeClr val="accent1">
                    <a:lumMod val="50000"/>
                  </a:schemeClr>
                </a:solidFill>
              </a:rPr>
              <a:t>Plant</a:t>
            </a:r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7" y="2394986"/>
            <a:ext cx="4968552" cy="37408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930395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>
                <a:solidFill>
                  <a:schemeClr val="accent1">
                    <a:lumMod val="50000"/>
                  </a:schemeClr>
                </a:solidFill>
              </a:rPr>
              <a:t>Living or Non-Living?</a:t>
            </a:r>
            <a:br>
              <a:rPr lang="en-AU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AU" sz="3100" dirty="0">
                <a:solidFill>
                  <a:schemeClr val="accent1">
                    <a:lumMod val="50000"/>
                  </a:schemeClr>
                </a:solidFill>
              </a:rPr>
              <a:t>Virus</a:t>
            </a:r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2204864"/>
            <a:ext cx="3796407" cy="37964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733808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>
                <a:solidFill>
                  <a:schemeClr val="accent1">
                    <a:lumMod val="50000"/>
                  </a:schemeClr>
                </a:solidFill>
              </a:rPr>
              <a:t>Living or Non-Living?</a:t>
            </a:r>
            <a:br>
              <a:rPr lang="en-AU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AU" sz="3100" dirty="0">
                <a:solidFill>
                  <a:schemeClr val="accent1">
                    <a:lumMod val="50000"/>
                  </a:schemeClr>
                </a:solidFill>
              </a:rPr>
              <a:t>Robots</a:t>
            </a:r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0423" y="2324100"/>
            <a:ext cx="5382166" cy="3508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976721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>
                <a:solidFill>
                  <a:schemeClr val="accent1">
                    <a:lumMod val="50000"/>
                  </a:schemeClr>
                </a:solidFill>
              </a:rPr>
              <a:t>Living or Non-Living?</a:t>
            </a:r>
            <a:br>
              <a:rPr lang="en-AU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AU" sz="3100" dirty="0">
                <a:solidFill>
                  <a:schemeClr val="accent1">
                    <a:lumMod val="50000"/>
                  </a:schemeClr>
                </a:solidFill>
              </a:rPr>
              <a:t>Fire</a:t>
            </a:r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2525814"/>
            <a:ext cx="2345954" cy="36194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176142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AU" dirty="0">
                <a:solidFill>
                  <a:schemeClr val="accent1">
                    <a:lumMod val="50000"/>
                  </a:schemeClr>
                </a:solidFill>
              </a:rPr>
              <a:t>Living or Non-Living?</a:t>
            </a:r>
            <a:br>
              <a:rPr lang="en-AU" dirty="0">
                <a:solidFill>
                  <a:schemeClr val="accent1">
                    <a:lumMod val="50000"/>
                  </a:schemeClr>
                </a:solidFill>
              </a:rPr>
            </a:br>
            <a:endParaRPr lang="en-AU" sz="31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You may see that some people in the class disagree with what you think</a:t>
            </a:r>
          </a:p>
          <a:p>
            <a:r>
              <a:rPr lang="en-AU" dirty="0"/>
              <a:t>Scientist overcome this problem by setting up a certain criteria that an object must posses to be a living thing</a:t>
            </a:r>
          </a:p>
          <a:p>
            <a:pPr marL="68580" indent="0">
              <a:buNone/>
            </a:pPr>
            <a:endParaRPr lang="en-AU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8422" y="4005064"/>
            <a:ext cx="1459604" cy="25252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2662973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ustin">
  <a:themeElements>
    <a:clrScheme name="Austin">
      <a:dk1>
        <a:sysClr val="windowText" lastClr="000000"/>
      </a:dk1>
      <a:lt1>
        <a:sysClr val="window" lastClr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Austin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Austin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  <a:lumMod val="100000"/>
              </a:schemeClr>
            </a:gs>
          </a:gsLst>
          <a:lin ang="5040000" scaled="1"/>
        </a:gradFill>
        <a:gradFill rotWithShape="1">
          <a:gsLst>
            <a:gs pos="0">
              <a:schemeClr val="phClr"/>
            </a:gs>
            <a:gs pos="100000">
              <a:schemeClr val="phClr">
                <a:shade val="75000"/>
                <a:satMod val="120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>
            <a:bevelT w="50800" h="12700" prst="softRound"/>
          </a:sp3d>
        </a:effectStyle>
        <a:effectStyle>
          <a:effectLst>
            <a:outerShdw blurRad="44450" dist="50800" dir="5400000" sx="96000" rotWithShape="0">
              <a:srgbClr val="000000">
                <a:alpha val="3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 contourW="15875" prstMaterial="metal">
            <a:bevelT w="101600" h="25400" prst="softRound"/>
            <a:contourClr>
              <a:schemeClr val="phClr">
                <a:shade val="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94000"/>
                <a:satMod val="114000"/>
                <a:lumMod val="96000"/>
              </a:schemeClr>
            </a:gs>
            <a:gs pos="62000">
              <a:schemeClr val="phClr">
                <a:tint val="92000"/>
                <a:shade val="66000"/>
                <a:satMod val="110000"/>
                <a:lumMod val="80000"/>
              </a:schemeClr>
            </a:gs>
            <a:gs pos="100000">
              <a:schemeClr val="phClr">
                <a:tint val="89000"/>
                <a:shade val="62000"/>
                <a:satMod val="110000"/>
                <a:lumMod val="72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80000"/>
                <a:shade val="58000"/>
              </a:schemeClr>
              <a:schemeClr val="phClr">
                <a:tint val="73000"/>
                <a:shade val="68000"/>
                <a:satMod val="15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Austin</Template>
  <TotalTime>150</TotalTime>
  <Words>1313</Words>
  <Application>Microsoft Office PowerPoint</Application>
  <PresentationFormat>On-screen Show (4:3)</PresentationFormat>
  <Paragraphs>178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4" baseType="lpstr">
      <vt:lpstr>Century Gothic</vt:lpstr>
      <vt:lpstr>Wingdings 2</vt:lpstr>
      <vt:lpstr>Austin</vt:lpstr>
      <vt:lpstr>2022 Year 7 Science  Classifications  Living vs Non-Living Things</vt:lpstr>
      <vt:lpstr>PowerPoint Presentation</vt:lpstr>
      <vt:lpstr>Living or Non-Living? Puppy </vt:lpstr>
      <vt:lpstr>Living or Non-Living? Rubber Ducky</vt:lpstr>
      <vt:lpstr>Living or Non-Living? Plant</vt:lpstr>
      <vt:lpstr>Living or Non-Living? Virus</vt:lpstr>
      <vt:lpstr>Living or Non-Living? Robots</vt:lpstr>
      <vt:lpstr>Living or Non-Living? Fire</vt:lpstr>
      <vt:lpstr>Living or Non-Living? </vt:lpstr>
      <vt:lpstr>Living Things Criteria </vt:lpstr>
      <vt:lpstr>“MR N GREWW” M is for Movement</vt:lpstr>
      <vt:lpstr>“MR N GREWW” R is for Reproduce</vt:lpstr>
      <vt:lpstr>“MR N GREWW” N is for nutrients</vt:lpstr>
      <vt:lpstr>“MR N GREWW” G is for GROW</vt:lpstr>
      <vt:lpstr>“MR N GREWW” R is for Respond</vt:lpstr>
      <vt:lpstr>“MR N GREWW” E is for Exchange Gases</vt:lpstr>
      <vt:lpstr>“MR N GREWW” W is for Wastes</vt:lpstr>
      <vt:lpstr>“MR N GREWW” W is for Water</vt:lpstr>
      <vt:lpstr>Lets try this again Living or Non-Living? Doggo</vt:lpstr>
      <vt:lpstr>Lets try this again Living or Non-Living? Doggo</vt:lpstr>
      <vt:lpstr>Lets try this again Living or Non-Living? Rubber Ducky</vt:lpstr>
      <vt:lpstr>Lets try this again Living or Non-Living? Rubber Ducky</vt:lpstr>
      <vt:lpstr>Lets try this again Living or Non-Living? Plant</vt:lpstr>
      <vt:lpstr>Lets try this again Living or Non-Living? Plant</vt:lpstr>
      <vt:lpstr>Lets try this again Living or Non-Living? Virus</vt:lpstr>
      <vt:lpstr>Lets try this again Living or Non-Living? Virus</vt:lpstr>
      <vt:lpstr>Lets try this again Living or Non-Living? Robots</vt:lpstr>
      <vt:lpstr>Lets try this again Living or Non-Living? Robots</vt:lpstr>
      <vt:lpstr>Lets try this again Living or Non-Living? Fire</vt:lpstr>
      <vt:lpstr>Lets try this again Living or Non-Living? Fire</vt:lpstr>
      <vt:lpstr>Student Task</vt:lpstr>
    </vt:vector>
  </TitlesOfParts>
  <Company>Department Of Education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Living vs Non-Living things</dc:title>
  <dc:creator>FARM Malcolm</dc:creator>
  <cp:lastModifiedBy>OPACAK Ivan [Safety Bay Senior High School]</cp:lastModifiedBy>
  <cp:revision>29</cp:revision>
  <dcterms:created xsi:type="dcterms:W3CDTF">2019-06-06T00:29:18Z</dcterms:created>
  <dcterms:modified xsi:type="dcterms:W3CDTF">2022-06-29T06:36:41Z</dcterms:modified>
</cp:coreProperties>
</file>